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01" r:id="rId2"/>
  </p:sldMasterIdLst>
  <p:notesMasterIdLst>
    <p:notesMasterId r:id="rId13"/>
  </p:notesMasterIdLst>
  <p:sldIdLst>
    <p:sldId id="259" r:id="rId3"/>
    <p:sldId id="268" r:id="rId4"/>
    <p:sldId id="302" r:id="rId5"/>
    <p:sldId id="273" r:id="rId6"/>
    <p:sldId id="272" r:id="rId7"/>
    <p:sldId id="291" r:id="rId8"/>
    <p:sldId id="292" r:id="rId9"/>
    <p:sldId id="293" r:id="rId10"/>
    <p:sldId id="30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778308552899264"/>
          <c:y val="0.1125553953664598"/>
          <c:w val="0.72782883641186358"/>
          <c:h val="0.7942445712238245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01-417B-9D44-B3689896AB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01-417B-9D44-B3689896AB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01-417B-9D44-B3689896AB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14-4674-9ED1-19E9BF7553B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FA462FE-DCE0-469E-9C47-2DABDFF3197F}" type="PERCENTAGE">
                      <a:rPr lang="en-US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A01-417B-9D44-B3689896AB2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BACA06F-0C72-4B9C-A3F8-ACF404365F11}" type="PERCENTAGE">
                      <a:rPr lang="en-US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A01-417B-9D44-B3689896AB2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BAC5A4C-2C39-491B-B7D8-5C41E987FD07}" type="PERCENTAGE">
                      <a:rPr lang="en-US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A01-417B-9D44-B3689896AB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15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01-417B-9D44-B3689896AB2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F5763-E33E-4D3A-B703-910620070625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24DDF-0A64-4827-88BE-B478BC3F90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1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3C37BE-C303-496D-B5CD-85F2937540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4e77840e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4e77840e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36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94d66d1a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94d66d1a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94d66d1a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94d66d1a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94d66d1a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94d66d1a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34c337b1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534c337b1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43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7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069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29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47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47600" y="-40000"/>
            <a:ext cx="12287200" cy="6938000"/>
            <a:chOff x="-35700" y="-30000"/>
            <a:chExt cx="9215400" cy="5203500"/>
          </a:xfrm>
        </p:grpSpPr>
        <p:cxnSp>
          <p:nvCxnSpPr>
            <p:cNvPr id="43" name="Google Shape;43;p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Google Shape;46;p5"/>
          <p:cNvSpPr/>
          <p:nvPr/>
        </p:nvSpPr>
        <p:spPr>
          <a:xfrm>
            <a:off x="11617200" y="6335933"/>
            <a:ext cx="364400" cy="364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2851849" y="2472596"/>
            <a:ext cx="3669600" cy="7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933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689632" y="4309500"/>
            <a:ext cx="3669600" cy="71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933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3333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6804432" y="2168400"/>
            <a:ext cx="4427600" cy="1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959968" y="4005300"/>
            <a:ext cx="4358800" cy="1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960000" y="703767"/>
            <a:ext cx="10272000" cy="830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728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10353001" y="2029267"/>
            <a:ext cx="1838999" cy="33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0000" y="1273433"/>
            <a:ext cx="7059600" cy="2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60000" y="3870333"/>
            <a:ext cx="4980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61734" y="1012639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18142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5400000">
            <a:off x="2897868" y="3756569"/>
            <a:ext cx="2231401" cy="3717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096000" y="2867800"/>
            <a:ext cx="5136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096147" y="1783767"/>
            <a:ext cx="5136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96000" y="4176233"/>
            <a:ext cx="5136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9" name="Google Shape;19;p3"/>
          <p:cNvSpPr/>
          <p:nvPr/>
        </p:nvSpPr>
        <p:spPr>
          <a:xfrm>
            <a:off x="3192184" y="1817703"/>
            <a:ext cx="1642800" cy="16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" name="Google Shape;20;p3"/>
          <p:cNvSpPr/>
          <p:nvPr/>
        </p:nvSpPr>
        <p:spPr>
          <a:xfrm rot="5400000">
            <a:off x="-1567937" y="1667732"/>
            <a:ext cx="5055871" cy="1942339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01210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11366601" y="6176539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t="3688" r="69490" b="58329"/>
          <a:stretch/>
        </p:blipFill>
        <p:spPr>
          <a:xfrm>
            <a:off x="10526733" y="5363167"/>
            <a:ext cx="1665267" cy="149483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424200" y="184400"/>
            <a:ext cx="1071600" cy="107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94491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959833" y="3352500"/>
            <a:ext cx="4980400" cy="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6251533" y="3373967"/>
            <a:ext cx="4980400" cy="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960033" y="3976800"/>
            <a:ext cx="4980400" cy="1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6251540" y="3976800"/>
            <a:ext cx="4980400" cy="1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848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10559433" y="-55498"/>
            <a:ext cx="1614935" cy="167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1" y="5618568"/>
            <a:ext cx="1423167" cy="12394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6142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r="22215"/>
          <a:stretch/>
        </p:blipFill>
        <p:spPr>
          <a:xfrm>
            <a:off x="8073067" y="720001"/>
            <a:ext cx="4010600" cy="371746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960000" y="1851033"/>
            <a:ext cx="590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960000" y="3053933"/>
            <a:ext cx="5907200" cy="2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 flipH="1">
            <a:off x="7027798" y="4915632"/>
            <a:ext cx="5055871" cy="1942339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2" name="Google Shape;42;p7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" name="Google Shape;43;p7"/>
          <p:cNvSpPr/>
          <p:nvPr/>
        </p:nvSpPr>
        <p:spPr>
          <a:xfrm flipH="1">
            <a:off x="8792633" y="1892533"/>
            <a:ext cx="1536400" cy="153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1383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47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850800" y="1599433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 flipH="1">
            <a:off x="9695600" y="855900"/>
            <a:ext cx="1536400" cy="153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l="35695" b="37830"/>
          <a:stretch/>
        </p:blipFill>
        <p:spPr>
          <a:xfrm flipH="1">
            <a:off x="8940802" y="4591898"/>
            <a:ext cx="3251199" cy="226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442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264800" y="860000"/>
            <a:ext cx="5474000" cy="25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1264800" y="2993167"/>
            <a:ext cx="5474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l="122" r="62835"/>
          <a:stretch/>
        </p:blipFill>
        <p:spPr>
          <a:xfrm rot="5400000">
            <a:off x="3103651" y="3942682"/>
            <a:ext cx="1909832" cy="371746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/>
          <p:nvPr/>
        </p:nvSpPr>
        <p:spPr>
          <a:xfrm flipH="1">
            <a:off x="7061198" y="4915632"/>
            <a:ext cx="5055871" cy="1942339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" name="Google Shape;53;p9"/>
          <p:cNvSpPr/>
          <p:nvPr/>
        </p:nvSpPr>
        <p:spPr>
          <a:xfrm flipH="1">
            <a:off x="9122000" y="1710600"/>
            <a:ext cx="1536400" cy="153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" name="Google Shape;54;p9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17696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5671767" y="720000"/>
            <a:ext cx="5560400" cy="3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1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l="56931"/>
          <a:stretch/>
        </p:blipFill>
        <p:spPr>
          <a:xfrm>
            <a:off x="1" y="319133"/>
            <a:ext cx="1795999" cy="300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/>
          <p:nvPr/>
        </p:nvSpPr>
        <p:spPr>
          <a:xfrm flipH="1">
            <a:off x="7349984" y="4726736"/>
            <a:ext cx="1642800" cy="164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" name="Google Shape;59;p10"/>
          <p:cNvSpPr/>
          <p:nvPr/>
        </p:nvSpPr>
        <p:spPr>
          <a:xfrm flipH="1">
            <a:off x="8072684" y="3528773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19584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74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232833" y="3327166"/>
            <a:ext cx="3635200" cy="35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094000" y="1625751"/>
            <a:ext cx="355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4094000" y="834851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4094000" y="2407784"/>
            <a:ext cx="3559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7672400" y="1625751"/>
            <a:ext cx="355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7672400" y="834851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7672400" y="2407784"/>
            <a:ext cx="3559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4094000" y="4174384"/>
            <a:ext cx="355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4094000" y="3383484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4094000" y="4956417"/>
            <a:ext cx="3559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7672400" y="4174384"/>
            <a:ext cx="355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7672400" y="3383484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7672400" y="4956417"/>
            <a:ext cx="35596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985067" y="3740633"/>
            <a:ext cx="1979200" cy="197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2" name="Google Shape;82;p13"/>
          <p:cNvSpPr/>
          <p:nvPr/>
        </p:nvSpPr>
        <p:spPr>
          <a:xfrm>
            <a:off x="10753668" y="-4051728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824205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1059700" y="1625767"/>
            <a:ext cx="32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2" hasCustomPrompt="1"/>
          </p:nvPr>
        </p:nvSpPr>
        <p:spPr>
          <a:xfrm>
            <a:off x="1059700" y="834867"/>
            <a:ext cx="3290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1059700" y="2407800"/>
            <a:ext cx="32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3"/>
          </p:nvPr>
        </p:nvSpPr>
        <p:spPr>
          <a:xfrm>
            <a:off x="1059700" y="4174400"/>
            <a:ext cx="32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4" hasCustomPrompt="1"/>
          </p:nvPr>
        </p:nvSpPr>
        <p:spPr>
          <a:xfrm>
            <a:off x="1059700" y="3383500"/>
            <a:ext cx="3290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5"/>
          </p:nvPr>
        </p:nvSpPr>
        <p:spPr>
          <a:xfrm>
            <a:off x="1059700" y="4956433"/>
            <a:ext cx="32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6"/>
          </p:nvPr>
        </p:nvSpPr>
        <p:spPr>
          <a:xfrm>
            <a:off x="4450600" y="1625767"/>
            <a:ext cx="32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7" hasCustomPrompt="1"/>
          </p:nvPr>
        </p:nvSpPr>
        <p:spPr>
          <a:xfrm>
            <a:off x="4450600" y="834867"/>
            <a:ext cx="3290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8"/>
          </p:nvPr>
        </p:nvSpPr>
        <p:spPr>
          <a:xfrm>
            <a:off x="4450600" y="2407800"/>
            <a:ext cx="32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9"/>
          </p:nvPr>
        </p:nvSpPr>
        <p:spPr>
          <a:xfrm>
            <a:off x="4450600" y="4174400"/>
            <a:ext cx="32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13" hasCustomPrompt="1"/>
          </p:nvPr>
        </p:nvSpPr>
        <p:spPr>
          <a:xfrm>
            <a:off x="4450600" y="3383500"/>
            <a:ext cx="3290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4"/>
          </p:nvPr>
        </p:nvSpPr>
        <p:spPr>
          <a:xfrm>
            <a:off x="4450600" y="4956433"/>
            <a:ext cx="32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15"/>
          </p:nvPr>
        </p:nvSpPr>
        <p:spPr>
          <a:xfrm>
            <a:off x="7841500" y="1625767"/>
            <a:ext cx="32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6" hasCustomPrompt="1"/>
          </p:nvPr>
        </p:nvSpPr>
        <p:spPr>
          <a:xfrm>
            <a:off x="7841500" y="834867"/>
            <a:ext cx="3290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7"/>
          </p:nvPr>
        </p:nvSpPr>
        <p:spPr>
          <a:xfrm>
            <a:off x="7841500" y="2407800"/>
            <a:ext cx="32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293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t="37729" r="46486"/>
          <a:stretch/>
        </p:blipFill>
        <p:spPr>
          <a:xfrm flipH="1">
            <a:off x="1" y="0"/>
            <a:ext cx="2920900" cy="245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053367" y="39372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3053367" y="2450633"/>
            <a:ext cx="6085200" cy="17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9751232" y="3429000"/>
            <a:ext cx="1979200" cy="197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4" name="Google Shape;104;p15"/>
          <p:cNvSpPr/>
          <p:nvPr/>
        </p:nvSpPr>
        <p:spPr>
          <a:xfrm flipH="1">
            <a:off x="1333532" y="900585"/>
            <a:ext cx="9525000" cy="5056833"/>
          </a:xfrm>
          <a:custGeom>
            <a:avLst/>
            <a:gdLst/>
            <a:ahLst/>
            <a:cxnLst/>
            <a:rect l="l" t="t" r="r" b="b"/>
            <a:pathLst>
              <a:path w="285750" h="151705" extrusionOk="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78119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960000" y="907000"/>
            <a:ext cx="6207600" cy="2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960000" y="3249800"/>
            <a:ext cx="4683200" cy="14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2">
            <a:alphaModFix/>
          </a:blip>
          <a:srcRect r="32432" b="55452"/>
          <a:stretch/>
        </p:blipFill>
        <p:spPr>
          <a:xfrm flipH="1">
            <a:off x="1" y="5181602"/>
            <a:ext cx="3692567" cy="175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flipH="1">
            <a:off x="10397833" y="720000"/>
            <a:ext cx="1536400" cy="153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77972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 flipH="1">
            <a:off x="6548800" y="1635867"/>
            <a:ext cx="4683200" cy="16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 flipH="1">
            <a:off x="6548800" y="3249800"/>
            <a:ext cx="4683200" cy="14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r="32432" b="55452"/>
          <a:stretch/>
        </p:blipFill>
        <p:spPr>
          <a:xfrm>
            <a:off x="8499434" y="5181602"/>
            <a:ext cx="3692567" cy="175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257767" y="720000"/>
            <a:ext cx="1536400" cy="153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799489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11366601" y="6176539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2">
            <a:alphaModFix/>
          </a:blip>
          <a:srcRect t="3688" r="69490" b="58329"/>
          <a:stretch/>
        </p:blipFill>
        <p:spPr>
          <a:xfrm>
            <a:off x="10526733" y="5363167"/>
            <a:ext cx="1665267" cy="149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026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98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/>
          </a:blip>
          <a:srcRect l="121" r="56600"/>
          <a:stretch/>
        </p:blipFill>
        <p:spPr>
          <a:xfrm rot="-5400000" flipH="1">
            <a:off x="7686562" y="3756569"/>
            <a:ext cx="2231401" cy="371746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 flipH="1">
            <a:off x="948719" y="2918389"/>
            <a:ext cx="5553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948719" y="1783767"/>
            <a:ext cx="5553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 flipH="1">
            <a:off x="948719" y="4176233"/>
            <a:ext cx="5553600" cy="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11171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558169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030800" y="1730500"/>
            <a:ext cx="3065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2"/>
          </p:nvPr>
        </p:nvSpPr>
        <p:spPr>
          <a:xfrm>
            <a:off x="6096033" y="3389667"/>
            <a:ext cx="3065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3"/>
          </p:nvPr>
        </p:nvSpPr>
        <p:spPr>
          <a:xfrm>
            <a:off x="960033" y="2688833"/>
            <a:ext cx="5136000" cy="17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4"/>
          </p:nvPr>
        </p:nvSpPr>
        <p:spPr>
          <a:xfrm>
            <a:off x="6096000" y="4364800"/>
            <a:ext cx="5136000" cy="17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8634768" y="-373533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9884134" y="-4200961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20"/>
          <p:cNvSpPr/>
          <p:nvPr/>
        </p:nvSpPr>
        <p:spPr>
          <a:xfrm>
            <a:off x="-1672866" y="5176339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/>
          </a:blip>
          <a:srcRect l="72413" r="4468"/>
          <a:stretch/>
        </p:blipFill>
        <p:spPr>
          <a:xfrm rot="-5400000">
            <a:off x="2606067" y="4330009"/>
            <a:ext cx="1393068" cy="4344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86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2"/>
          </p:nvPr>
        </p:nvSpPr>
        <p:spPr>
          <a:xfrm>
            <a:off x="960000" y="36009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960000" y="4176200"/>
            <a:ext cx="3115200" cy="14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3"/>
          </p:nvPr>
        </p:nvSpPr>
        <p:spPr>
          <a:xfrm>
            <a:off x="4538400" y="36009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4"/>
          </p:nvPr>
        </p:nvSpPr>
        <p:spPr>
          <a:xfrm>
            <a:off x="4538400" y="4176200"/>
            <a:ext cx="3115200" cy="14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5"/>
          </p:nvPr>
        </p:nvSpPr>
        <p:spPr>
          <a:xfrm>
            <a:off x="8116800" y="36009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8116800" y="4176200"/>
            <a:ext cx="3115200" cy="14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410622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 idx="2"/>
          </p:nvPr>
        </p:nvSpPr>
        <p:spPr>
          <a:xfrm>
            <a:off x="2600600" y="1831433"/>
            <a:ext cx="6990800" cy="4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1"/>
          </p:nvPr>
        </p:nvSpPr>
        <p:spPr>
          <a:xfrm>
            <a:off x="2600613" y="2183367"/>
            <a:ext cx="69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3"/>
          </p:nvPr>
        </p:nvSpPr>
        <p:spPr>
          <a:xfrm>
            <a:off x="2600600" y="3239967"/>
            <a:ext cx="6990800" cy="4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4"/>
          </p:nvPr>
        </p:nvSpPr>
        <p:spPr>
          <a:xfrm>
            <a:off x="2600613" y="3591967"/>
            <a:ext cx="69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5"/>
          </p:nvPr>
        </p:nvSpPr>
        <p:spPr>
          <a:xfrm>
            <a:off x="2600600" y="4648567"/>
            <a:ext cx="6990800" cy="4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6"/>
          </p:nvPr>
        </p:nvSpPr>
        <p:spPr>
          <a:xfrm>
            <a:off x="2600613" y="5000567"/>
            <a:ext cx="69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8236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 idx="2"/>
          </p:nvPr>
        </p:nvSpPr>
        <p:spPr>
          <a:xfrm>
            <a:off x="1594467" y="23355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594484" y="2792967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 idx="3"/>
          </p:nvPr>
        </p:nvSpPr>
        <p:spPr>
          <a:xfrm>
            <a:off x="6774707" y="23355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4"/>
          </p:nvPr>
        </p:nvSpPr>
        <p:spPr>
          <a:xfrm>
            <a:off x="6774724" y="2792967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 idx="5"/>
          </p:nvPr>
        </p:nvSpPr>
        <p:spPr>
          <a:xfrm>
            <a:off x="1594484" y="4806033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6"/>
          </p:nvPr>
        </p:nvSpPr>
        <p:spPr>
          <a:xfrm>
            <a:off x="1594484" y="5280067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 idx="7"/>
          </p:nvPr>
        </p:nvSpPr>
        <p:spPr>
          <a:xfrm>
            <a:off x="6774724" y="4806033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8"/>
          </p:nvPr>
        </p:nvSpPr>
        <p:spPr>
          <a:xfrm>
            <a:off x="6774724" y="5280067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5" y="1256867"/>
            <a:ext cx="3557232" cy="434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8634761" y="1256867"/>
            <a:ext cx="3557232" cy="43444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48481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 idx="2"/>
          </p:nvPr>
        </p:nvSpPr>
        <p:spPr>
          <a:xfrm>
            <a:off x="2613300" y="1729833"/>
            <a:ext cx="6990800" cy="4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2613313" y="2081767"/>
            <a:ext cx="69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 idx="3"/>
          </p:nvPr>
        </p:nvSpPr>
        <p:spPr>
          <a:xfrm>
            <a:off x="2613300" y="2833611"/>
            <a:ext cx="6990800" cy="4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4"/>
          </p:nvPr>
        </p:nvSpPr>
        <p:spPr>
          <a:xfrm>
            <a:off x="2613313" y="3185567"/>
            <a:ext cx="69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 idx="5"/>
          </p:nvPr>
        </p:nvSpPr>
        <p:spPr>
          <a:xfrm>
            <a:off x="2613300" y="3937389"/>
            <a:ext cx="6990800" cy="4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6"/>
          </p:nvPr>
        </p:nvSpPr>
        <p:spPr>
          <a:xfrm>
            <a:off x="2613313" y="4289367"/>
            <a:ext cx="69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 idx="7"/>
          </p:nvPr>
        </p:nvSpPr>
        <p:spPr>
          <a:xfrm>
            <a:off x="2613300" y="5041167"/>
            <a:ext cx="6990800" cy="4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8"/>
          </p:nvPr>
        </p:nvSpPr>
        <p:spPr>
          <a:xfrm>
            <a:off x="2613313" y="5393167"/>
            <a:ext cx="69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0451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 idx="2"/>
          </p:nvPr>
        </p:nvSpPr>
        <p:spPr>
          <a:xfrm>
            <a:off x="960000" y="2354567"/>
            <a:ext cx="338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38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 idx="3"/>
          </p:nvPr>
        </p:nvSpPr>
        <p:spPr>
          <a:xfrm>
            <a:off x="4401767" y="2354567"/>
            <a:ext cx="338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4"/>
          </p:nvPr>
        </p:nvSpPr>
        <p:spPr>
          <a:xfrm>
            <a:off x="4401767" y="2924233"/>
            <a:ext cx="338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 idx="5"/>
          </p:nvPr>
        </p:nvSpPr>
        <p:spPr>
          <a:xfrm>
            <a:off x="960000" y="4875667"/>
            <a:ext cx="338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6"/>
          </p:nvPr>
        </p:nvSpPr>
        <p:spPr>
          <a:xfrm>
            <a:off x="960000" y="5450300"/>
            <a:ext cx="338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7"/>
          </p:nvPr>
        </p:nvSpPr>
        <p:spPr>
          <a:xfrm>
            <a:off x="4401767" y="4875667"/>
            <a:ext cx="338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8"/>
          </p:nvPr>
        </p:nvSpPr>
        <p:spPr>
          <a:xfrm>
            <a:off x="4401767" y="5450300"/>
            <a:ext cx="338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 idx="9"/>
          </p:nvPr>
        </p:nvSpPr>
        <p:spPr>
          <a:xfrm>
            <a:off x="7843533" y="2354567"/>
            <a:ext cx="338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3"/>
          </p:nvPr>
        </p:nvSpPr>
        <p:spPr>
          <a:xfrm>
            <a:off x="7843533" y="2924233"/>
            <a:ext cx="338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 idx="14"/>
          </p:nvPr>
        </p:nvSpPr>
        <p:spPr>
          <a:xfrm>
            <a:off x="7843533" y="4875667"/>
            <a:ext cx="338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5"/>
          </p:nvPr>
        </p:nvSpPr>
        <p:spPr>
          <a:xfrm>
            <a:off x="7843533" y="5450300"/>
            <a:ext cx="338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511992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/>
          </p:nvPr>
        </p:nvSpPr>
        <p:spPr>
          <a:xfrm>
            <a:off x="2271667" y="1469117"/>
            <a:ext cx="220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4597600" y="1469117"/>
            <a:ext cx="521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title" idx="3"/>
          </p:nvPr>
        </p:nvSpPr>
        <p:spPr>
          <a:xfrm>
            <a:off x="2271667" y="2227684"/>
            <a:ext cx="220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subTitle" idx="4"/>
          </p:nvPr>
        </p:nvSpPr>
        <p:spPr>
          <a:xfrm>
            <a:off x="4597600" y="2227684"/>
            <a:ext cx="521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 idx="5"/>
          </p:nvPr>
        </p:nvSpPr>
        <p:spPr>
          <a:xfrm>
            <a:off x="2271667" y="2986251"/>
            <a:ext cx="220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6"/>
          </p:nvPr>
        </p:nvSpPr>
        <p:spPr>
          <a:xfrm>
            <a:off x="4597600" y="2986251"/>
            <a:ext cx="521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 idx="7"/>
          </p:nvPr>
        </p:nvSpPr>
        <p:spPr>
          <a:xfrm>
            <a:off x="2271667" y="3744817"/>
            <a:ext cx="220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8"/>
          </p:nvPr>
        </p:nvSpPr>
        <p:spPr>
          <a:xfrm>
            <a:off x="4597600" y="3744817"/>
            <a:ext cx="521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 idx="9"/>
          </p:nvPr>
        </p:nvSpPr>
        <p:spPr>
          <a:xfrm>
            <a:off x="2271667" y="4503384"/>
            <a:ext cx="220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13"/>
          </p:nvPr>
        </p:nvSpPr>
        <p:spPr>
          <a:xfrm>
            <a:off x="4597600" y="4503384"/>
            <a:ext cx="521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 idx="14"/>
          </p:nvPr>
        </p:nvSpPr>
        <p:spPr>
          <a:xfrm>
            <a:off x="2271667" y="5261951"/>
            <a:ext cx="220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5"/>
          </p:nvPr>
        </p:nvSpPr>
        <p:spPr>
          <a:xfrm>
            <a:off x="4597600" y="5261951"/>
            <a:ext cx="521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4882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 hasCustomPrompt="1"/>
          </p:nvPr>
        </p:nvSpPr>
        <p:spPr>
          <a:xfrm>
            <a:off x="3637933" y="2284000"/>
            <a:ext cx="75940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1"/>
          </p:nvPr>
        </p:nvSpPr>
        <p:spPr>
          <a:xfrm>
            <a:off x="3637933" y="3225363"/>
            <a:ext cx="7594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2" hasCustomPrompt="1"/>
          </p:nvPr>
        </p:nvSpPr>
        <p:spPr>
          <a:xfrm>
            <a:off x="3637933" y="4225508"/>
            <a:ext cx="75940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3"/>
          </p:nvPr>
        </p:nvSpPr>
        <p:spPr>
          <a:xfrm>
            <a:off x="3637933" y="5166869"/>
            <a:ext cx="7594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2">
            <a:alphaModFix/>
          </a:blip>
          <a:srcRect l="122" r="62835"/>
          <a:stretch/>
        </p:blipFill>
        <p:spPr>
          <a:xfrm rot="10800000">
            <a:off x="219484" y="1690782"/>
            <a:ext cx="1909832" cy="371746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 rot="10800000">
            <a:off x="7288210" y="51100"/>
            <a:ext cx="4727257" cy="1816095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9" name="Google Shape;219;p28"/>
          <p:cNvSpPr/>
          <p:nvPr/>
        </p:nvSpPr>
        <p:spPr>
          <a:xfrm flipH="1">
            <a:off x="1059533" y="2660900"/>
            <a:ext cx="1536400" cy="153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0" name="Google Shape;220;p28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45410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title" idx="2"/>
          </p:nvPr>
        </p:nvSpPr>
        <p:spPr>
          <a:xfrm>
            <a:off x="960000" y="4488167"/>
            <a:ext cx="338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1"/>
          </p:nvPr>
        </p:nvSpPr>
        <p:spPr>
          <a:xfrm>
            <a:off x="960000" y="5057833"/>
            <a:ext cx="338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title" idx="3"/>
          </p:nvPr>
        </p:nvSpPr>
        <p:spPr>
          <a:xfrm>
            <a:off x="4401767" y="4488167"/>
            <a:ext cx="338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4"/>
          </p:nvPr>
        </p:nvSpPr>
        <p:spPr>
          <a:xfrm>
            <a:off x="4401767" y="5057833"/>
            <a:ext cx="338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title" idx="5"/>
          </p:nvPr>
        </p:nvSpPr>
        <p:spPr>
          <a:xfrm>
            <a:off x="7843533" y="4488167"/>
            <a:ext cx="338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6"/>
          </p:nvPr>
        </p:nvSpPr>
        <p:spPr>
          <a:xfrm>
            <a:off x="7843533" y="5057833"/>
            <a:ext cx="338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title" idx="7" hasCustomPrompt="1"/>
          </p:nvPr>
        </p:nvSpPr>
        <p:spPr>
          <a:xfrm>
            <a:off x="1834200" y="1582899"/>
            <a:ext cx="1640000" cy="8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 idx="8" hasCustomPrompt="1"/>
          </p:nvPr>
        </p:nvSpPr>
        <p:spPr>
          <a:xfrm>
            <a:off x="5276000" y="1582899"/>
            <a:ext cx="1640000" cy="8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2" name="Google Shape;232;p29"/>
          <p:cNvSpPr txBox="1">
            <a:spLocks noGrp="1"/>
          </p:cNvSpPr>
          <p:nvPr>
            <p:ph type="title" idx="9" hasCustomPrompt="1"/>
          </p:nvPr>
        </p:nvSpPr>
        <p:spPr>
          <a:xfrm>
            <a:off x="8717800" y="1582899"/>
            <a:ext cx="1640000" cy="8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88595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79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 hasCustomPrompt="1"/>
          </p:nvPr>
        </p:nvSpPr>
        <p:spPr>
          <a:xfrm flipH="1">
            <a:off x="983751" y="2047333"/>
            <a:ext cx="49476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"/>
          </p:nvPr>
        </p:nvSpPr>
        <p:spPr>
          <a:xfrm flipH="1">
            <a:off x="983751" y="2988699"/>
            <a:ext cx="49476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37" name="Google Shape;237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60651" y="2047333"/>
            <a:ext cx="49476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3"/>
          </p:nvPr>
        </p:nvSpPr>
        <p:spPr>
          <a:xfrm flipH="1">
            <a:off x="6260651" y="2988699"/>
            <a:ext cx="49476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983751" y="4105200"/>
            <a:ext cx="49476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5"/>
          </p:nvPr>
        </p:nvSpPr>
        <p:spPr>
          <a:xfrm flipH="1">
            <a:off x="983751" y="5046565"/>
            <a:ext cx="49476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6260651" y="4105200"/>
            <a:ext cx="49476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7"/>
          </p:nvPr>
        </p:nvSpPr>
        <p:spPr>
          <a:xfrm flipH="1">
            <a:off x="6260651" y="5046565"/>
            <a:ext cx="49476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3194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 rotWithShape="1">
          <a:blip r:embed="rId2">
            <a:alphaModFix/>
          </a:blip>
          <a:srcRect l="64303" b="48636"/>
          <a:stretch/>
        </p:blipFill>
        <p:spPr>
          <a:xfrm rot="5400000">
            <a:off x="30266" y="-55498"/>
            <a:ext cx="1614935" cy="167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2">
            <a:alphaModFix/>
          </a:blip>
          <a:srcRect l="70816" b="64750"/>
          <a:stretch/>
        </p:blipFill>
        <p:spPr>
          <a:xfrm flipH="1">
            <a:off x="10781467" y="5618568"/>
            <a:ext cx="1423167" cy="123943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2"/>
          </p:nvPr>
        </p:nvSpPr>
        <p:spPr>
          <a:xfrm>
            <a:off x="1188500" y="4386567"/>
            <a:ext cx="2405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1188500" y="5057833"/>
            <a:ext cx="2405600" cy="10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 idx="3" hasCustomPrompt="1"/>
          </p:nvPr>
        </p:nvSpPr>
        <p:spPr>
          <a:xfrm>
            <a:off x="1188500" y="1379700"/>
            <a:ext cx="2405600" cy="8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1" name="Google Shape;251;p31"/>
          <p:cNvSpPr txBox="1">
            <a:spLocks noGrp="1"/>
          </p:cNvSpPr>
          <p:nvPr>
            <p:ph type="title" idx="4"/>
          </p:nvPr>
        </p:nvSpPr>
        <p:spPr>
          <a:xfrm>
            <a:off x="3658300" y="4386567"/>
            <a:ext cx="2405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5"/>
          </p:nvPr>
        </p:nvSpPr>
        <p:spPr>
          <a:xfrm>
            <a:off x="3658300" y="5057833"/>
            <a:ext cx="2405600" cy="10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6" hasCustomPrompt="1"/>
          </p:nvPr>
        </p:nvSpPr>
        <p:spPr>
          <a:xfrm>
            <a:off x="3658300" y="1379700"/>
            <a:ext cx="2405600" cy="8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4" name="Google Shape;254;p31"/>
          <p:cNvSpPr txBox="1">
            <a:spLocks noGrp="1"/>
          </p:cNvSpPr>
          <p:nvPr>
            <p:ph type="title" idx="7"/>
          </p:nvPr>
        </p:nvSpPr>
        <p:spPr>
          <a:xfrm>
            <a:off x="6128100" y="4386567"/>
            <a:ext cx="2405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8"/>
          </p:nvPr>
        </p:nvSpPr>
        <p:spPr>
          <a:xfrm>
            <a:off x="6128100" y="5057833"/>
            <a:ext cx="2405600" cy="10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title" idx="9" hasCustomPrompt="1"/>
          </p:nvPr>
        </p:nvSpPr>
        <p:spPr>
          <a:xfrm>
            <a:off x="6128100" y="1379700"/>
            <a:ext cx="2405600" cy="8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7" name="Google Shape;257;p31"/>
          <p:cNvSpPr txBox="1">
            <a:spLocks noGrp="1"/>
          </p:cNvSpPr>
          <p:nvPr>
            <p:ph type="title" idx="13"/>
          </p:nvPr>
        </p:nvSpPr>
        <p:spPr>
          <a:xfrm>
            <a:off x="8597900" y="4386567"/>
            <a:ext cx="2405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14"/>
          </p:nvPr>
        </p:nvSpPr>
        <p:spPr>
          <a:xfrm>
            <a:off x="8597900" y="5057833"/>
            <a:ext cx="2405600" cy="10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title" idx="15" hasCustomPrompt="1"/>
          </p:nvPr>
        </p:nvSpPr>
        <p:spPr>
          <a:xfrm>
            <a:off x="8597900" y="1379700"/>
            <a:ext cx="2405600" cy="8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788483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Numbers and text 4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 flipH="1">
            <a:off x="-8011" y="4892239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/>
          <p:nvPr/>
        </p:nvSpPr>
        <p:spPr>
          <a:xfrm rot="10800000">
            <a:off x="-2375665" y="6069166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63" name="Google Shape;263;p32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8646552" y="-373533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/>
          <p:nvPr/>
        </p:nvSpPr>
        <p:spPr>
          <a:xfrm>
            <a:off x="9591118" y="-4200961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2"/>
          </p:nvPr>
        </p:nvSpPr>
        <p:spPr>
          <a:xfrm>
            <a:off x="1180300" y="1609700"/>
            <a:ext cx="2093200" cy="5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3273700" y="2124433"/>
            <a:ext cx="6283600" cy="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3" hasCustomPrompt="1"/>
          </p:nvPr>
        </p:nvSpPr>
        <p:spPr>
          <a:xfrm>
            <a:off x="9557300" y="1609700"/>
            <a:ext cx="1454400" cy="5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4"/>
          </p:nvPr>
        </p:nvSpPr>
        <p:spPr>
          <a:xfrm>
            <a:off x="1180300" y="2716580"/>
            <a:ext cx="2093200" cy="5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5"/>
          </p:nvPr>
        </p:nvSpPr>
        <p:spPr>
          <a:xfrm>
            <a:off x="3273700" y="3233295"/>
            <a:ext cx="6283600" cy="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6" hasCustomPrompt="1"/>
          </p:nvPr>
        </p:nvSpPr>
        <p:spPr>
          <a:xfrm>
            <a:off x="9557300" y="2718561"/>
            <a:ext cx="1454400" cy="5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title" idx="7"/>
          </p:nvPr>
        </p:nvSpPr>
        <p:spPr>
          <a:xfrm>
            <a:off x="1180300" y="3826420"/>
            <a:ext cx="2093200" cy="5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8"/>
          </p:nvPr>
        </p:nvSpPr>
        <p:spPr>
          <a:xfrm>
            <a:off x="3273700" y="4342156"/>
            <a:ext cx="6283600" cy="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title" idx="9" hasCustomPrompt="1"/>
          </p:nvPr>
        </p:nvSpPr>
        <p:spPr>
          <a:xfrm>
            <a:off x="9557300" y="3827423"/>
            <a:ext cx="1454400" cy="5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title" idx="13"/>
          </p:nvPr>
        </p:nvSpPr>
        <p:spPr>
          <a:xfrm>
            <a:off x="1180300" y="4936284"/>
            <a:ext cx="2093200" cy="5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14"/>
          </p:nvPr>
        </p:nvSpPr>
        <p:spPr>
          <a:xfrm>
            <a:off x="3273700" y="5451017"/>
            <a:ext cx="6283600" cy="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15" hasCustomPrompt="1"/>
          </p:nvPr>
        </p:nvSpPr>
        <p:spPr>
          <a:xfrm>
            <a:off x="9557300" y="4936284"/>
            <a:ext cx="1454400" cy="5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918369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>
            <a:off x="-8011" y="-373533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/>
          <p:nvPr/>
        </p:nvSpPr>
        <p:spPr>
          <a:xfrm flipH="1">
            <a:off x="-2680465" y="-4200961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82" name="Google Shape;282;p33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>
            <a:off x="8646552" y="4892239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/>
          <p:nvPr/>
        </p:nvSpPr>
        <p:spPr>
          <a:xfrm rot="10800000" flipH="1">
            <a:off x="9895918" y="6069166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771765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9600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 flipH="1">
            <a:off x="-8011" y="4892239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/>
          <p:nvPr/>
        </p:nvSpPr>
        <p:spPr>
          <a:xfrm rot="10800000">
            <a:off x="-2680465" y="6069166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8646552" y="-373533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/>
          <p:nvPr/>
        </p:nvSpPr>
        <p:spPr>
          <a:xfrm>
            <a:off x="9895918" y="-4200961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25192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>
            <a:off x="8849752" y="4892239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/>
          <p:nvPr/>
        </p:nvSpPr>
        <p:spPr>
          <a:xfrm rot="10800000" flipH="1">
            <a:off x="10099118" y="6069166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93" name="Google Shape;293;p35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>
            <a:off x="-211211" y="-678333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 flipH="1">
            <a:off x="-2883665" y="-4505761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9600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63284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9600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 flipH="1">
            <a:off x="-8011" y="4892239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/>
          <p:nvPr/>
        </p:nvSpPr>
        <p:spPr>
          <a:xfrm rot="10800000">
            <a:off x="-2680465" y="6069166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8646552" y="-373533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9895918" y="-4200961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145384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30266" y="-55498"/>
            <a:ext cx="1614935" cy="167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10781467" y="5618568"/>
            <a:ext cx="1423167" cy="12394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1942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9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 flipH="1">
            <a:off x="-8011" y="4892239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/>
          <p:nvPr/>
        </p:nvSpPr>
        <p:spPr>
          <a:xfrm rot="10800000">
            <a:off x="-2375665" y="6069166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8646552" y="-373533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/>
          <p:nvPr/>
        </p:nvSpPr>
        <p:spPr>
          <a:xfrm>
            <a:off x="9591118" y="-4200961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29105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>
            <a:off x="8646552" y="4892239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/>
          <p:nvPr/>
        </p:nvSpPr>
        <p:spPr>
          <a:xfrm rot="10800000" flipH="1">
            <a:off x="9895918" y="6069166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>
            <a:off x="-8011" y="-373533"/>
            <a:ext cx="3557232" cy="268883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/>
          <p:nvPr/>
        </p:nvSpPr>
        <p:spPr>
          <a:xfrm flipH="1">
            <a:off x="-2680465" y="-4200961"/>
            <a:ext cx="4980321" cy="5339335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3428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5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5400000">
            <a:off x="30266" y="-55498"/>
            <a:ext cx="1614935" cy="167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 flipH="1">
            <a:off x="10781467" y="5618568"/>
            <a:ext cx="1423167" cy="123943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7341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5" y="1256867"/>
            <a:ext cx="3557232" cy="434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8634761" y="1256867"/>
            <a:ext cx="3557232" cy="434446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481980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/>
          <p:nvPr/>
        </p:nvSpPr>
        <p:spPr>
          <a:xfrm rot="10800000">
            <a:off x="7288210" y="51100"/>
            <a:ext cx="4727257" cy="1816095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2" name="Google Shape;342;p44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677285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>
            <a:off x="169797" y="4915632"/>
            <a:ext cx="5055871" cy="1942339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5" name="Google Shape;345;p45"/>
          <p:cNvSpPr/>
          <p:nvPr/>
        </p:nvSpPr>
        <p:spPr>
          <a:xfrm flipH="1">
            <a:off x="0" y="0"/>
            <a:ext cx="12192000" cy="6858197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4135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451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73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6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6/29/2024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19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6/29/2024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487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94591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4" r:id="rId39"/>
    <p:sldLayoutId id="2147483745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59106"/>
            <a:ext cx="5734050" cy="2252679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NL2Vul: Natural Language to Standard Vulnerability Score for Cloud Security Posture Management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Muhammed Fatih Bulut, Jinho Hwang§ IBM T.J. Watson Research Center {mfbulut, jinho}@us.ibm.com</a:t>
            </a: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05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concern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Feel free to propose your queries.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6A8E5F2-80B2-C744-9AE3-5E4F6CCD3C9C}"/>
              </a:ext>
            </a:extLst>
          </p:cNvPr>
          <p:cNvSpPr txBox="1">
            <a:spLocks/>
          </p:cNvSpPr>
          <p:nvPr/>
        </p:nvSpPr>
        <p:spPr>
          <a:xfrm>
            <a:off x="10648725" y="184083"/>
            <a:ext cx="1543275" cy="50975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700" dirty="0">
                <a:solidFill>
                  <a:schemeClr val="accent2">
                    <a:lumMod val="50000"/>
                  </a:schemeClr>
                </a:solidFill>
              </a:rPr>
              <a:t>#FREE PALESTAIN</a:t>
            </a:r>
          </a:p>
          <a:p>
            <a:pPr>
              <a:lnSpc>
                <a:spcPct val="170000"/>
              </a:lnSpc>
            </a:pPr>
            <a:r>
              <a:rPr lang="en-US" sz="700" dirty="0">
                <a:solidFill>
                  <a:schemeClr val="accent2">
                    <a:lumMod val="50000"/>
                  </a:schemeClr>
                </a:solidFill>
              </a:rPr>
              <a:t>#BOYCOTT</a:t>
            </a:r>
          </a:p>
          <a:p>
            <a:pPr>
              <a:lnSpc>
                <a:spcPct val="170000"/>
              </a:lnSpc>
            </a:pPr>
            <a:r>
              <a:rPr lang="en-US" sz="700" dirty="0">
                <a:solidFill>
                  <a:schemeClr val="accent2">
                    <a:lumMod val="50000"/>
                  </a:schemeClr>
                </a:solidFill>
              </a:rPr>
              <a:t>#ALL EYES ON RAFA</a:t>
            </a:r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/>
          <p:nvPr/>
        </p:nvSpPr>
        <p:spPr>
          <a:xfrm flipH="1">
            <a:off x="4223300" y="2146200"/>
            <a:ext cx="1208800" cy="12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/>
            <a:endParaRPr sz="4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6" name="Google Shape;516;p65"/>
          <p:cNvSpPr/>
          <p:nvPr/>
        </p:nvSpPr>
        <p:spPr>
          <a:xfrm flipH="1">
            <a:off x="6759900" y="2146200"/>
            <a:ext cx="1208800" cy="12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/>
            <a:endParaRPr sz="4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7" name="Google Shape;517;p65"/>
          <p:cNvSpPr txBox="1">
            <a:spLocks noGrp="1"/>
          </p:cNvSpPr>
          <p:nvPr>
            <p:ph type="title"/>
          </p:nvPr>
        </p:nvSpPr>
        <p:spPr>
          <a:xfrm>
            <a:off x="960067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STUDY OBJECTIVES</a:t>
            </a:r>
            <a:endParaRPr/>
          </a:p>
        </p:txBody>
      </p:sp>
      <p:sp>
        <p:nvSpPr>
          <p:cNvPr id="518" name="Google Shape;518;p65"/>
          <p:cNvSpPr txBox="1"/>
          <p:nvPr/>
        </p:nvSpPr>
        <p:spPr>
          <a:xfrm flipH="1">
            <a:off x="8038995" y="2037409"/>
            <a:ext cx="2921200" cy="168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framework to train a model with NVD dataset and extend the model using transfer learning with small-sized dataset for other security problem.</a:t>
            </a:r>
            <a:endParaRPr sz="14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0" name="Google Shape;520;p65"/>
          <p:cNvSpPr txBox="1"/>
          <p:nvPr/>
        </p:nvSpPr>
        <p:spPr>
          <a:xfrm>
            <a:off x="1231808" y="2146200"/>
            <a:ext cx="2921200" cy="14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CSPM cover end to end security of application from development to deploymennt.</a:t>
            </a:r>
            <a:endParaRPr sz="16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22" name="Google Shape;522;p65"/>
          <p:cNvCxnSpPr>
            <a:stCxn id="515" idx="2"/>
            <a:endCxn id="516" idx="6"/>
          </p:cNvCxnSpPr>
          <p:nvPr/>
        </p:nvCxnSpPr>
        <p:spPr>
          <a:xfrm>
            <a:off x="5432100" y="2750400"/>
            <a:ext cx="13280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65"/>
          <p:cNvCxnSpPr>
            <a:stCxn id="516" idx="4"/>
            <a:endCxn id="524" idx="0"/>
          </p:cNvCxnSpPr>
          <p:nvPr/>
        </p:nvCxnSpPr>
        <p:spPr>
          <a:xfrm rot="5400000">
            <a:off x="5448271" y="2710077"/>
            <a:ext cx="1271506" cy="256055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525" name="Google Shape;525;p65"/>
          <p:cNvCxnSpPr>
            <a:stCxn id="524" idx="2"/>
            <a:endCxn id="526" idx="6"/>
          </p:cNvCxnSpPr>
          <p:nvPr/>
        </p:nvCxnSpPr>
        <p:spPr>
          <a:xfrm>
            <a:off x="5408147" y="5230306"/>
            <a:ext cx="135175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65"/>
          <p:cNvSpPr/>
          <p:nvPr/>
        </p:nvSpPr>
        <p:spPr>
          <a:xfrm flipH="1">
            <a:off x="4199347" y="4626106"/>
            <a:ext cx="1208800" cy="12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/>
            <a:endParaRPr sz="4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6" name="Google Shape;526;p65"/>
          <p:cNvSpPr/>
          <p:nvPr/>
        </p:nvSpPr>
        <p:spPr>
          <a:xfrm flipH="1">
            <a:off x="6759900" y="4626106"/>
            <a:ext cx="1208800" cy="120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/>
            <a:endParaRPr sz="40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7" name="Google Shape;527;p65"/>
          <p:cNvSpPr txBox="1"/>
          <p:nvPr/>
        </p:nvSpPr>
        <p:spPr>
          <a:xfrm flipH="1">
            <a:off x="8111653" y="4727306"/>
            <a:ext cx="2921200" cy="1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be able to predict vulnerability score for a different data source.</a:t>
            </a:r>
            <a:endParaRPr sz="16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1159147" y="4583528"/>
            <a:ext cx="3012266" cy="19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Investigation of well known DNNs such as CNN, LSTM, transformers (BERT) for predecting severity of a given vulnerability.</a:t>
            </a:r>
            <a:endParaRPr sz="16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D7A2-0613-D6DA-EAC9-FAB2C690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Motivation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942E9D3-A840-700B-D58B-BBAFD116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765" y="1475535"/>
            <a:ext cx="4346089" cy="4789097"/>
          </a:xfrm>
        </p:spPr>
        <p:txBody>
          <a:bodyPr/>
          <a:lstStyle/>
          <a:p>
            <a:pPr marL="114300" indent="0" algn="l">
              <a:lnSpc>
                <a:spcPct val="150000"/>
              </a:lnSpc>
            </a:pPr>
            <a:r>
              <a:rPr lang="en-US" sz="1600" dirty="0"/>
              <a:t>To address the challenge of analyzing and quantifying the risk of vulnerabilities in multi cloud environment.</a:t>
            </a:r>
          </a:p>
          <a:p>
            <a:pPr marL="114300" indent="0" algn="l">
              <a:lnSpc>
                <a:spcPct val="150000"/>
              </a:lnSpc>
            </a:pPr>
            <a:endParaRPr lang="en-US" sz="1600" dirty="0"/>
          </a:p>
          <a:p>
            <a:pPr marL="114300" indent="0" algn="l">
              <a:lnSpc>
                <a:spcPct val="150000"/>
              </a:lnSpc>
            </a:pPr>
            <a:r>
              <a:rPr lang="en-US" sz="1600" dirty="0"/>
              <a:t> Increasing vulnerabilities in NVD vastly in recent years, 144k as late 2020</a:t>
            </a:r>
          </a:p>
          <a:p>
            <a:pPr marL="114300" indent="0" algn="l">
              <a:lnSpc>
                <a:spcPct val="150000"/>
              </a:lnSpc>
            </a:pPr>
            <a:r>
              <a:rPr lang="en-US" sz="1600" dirty="0"/>
              <a:t>Predict vulnerability with minimal human effort.</a:t>
            </a:r>
          </a:p>
          <a:p>
            <a:pPr marL="114300" indent="0" algn="l">
              <a:lnSpc>
                <a:spcPct val="150000"/>
              </a:lnSpc>
            </a:pPr>
            <a:endParaRPr lang="en-US" sz="1600" dirty="0"/>
          </a:p>
          <a:p>
            <a:pPr marL="114300" indent="0" algn="l">
              <a:lnSpc>
                <a:spcPct val="150000"/>
              </a:lnSpc>
            </a:pPr>
            <a:r>
              <a:rPr lang="en-US" sz="1600" dirty="0"/>
              <a:t>Improve the efficiency and accuracy of CSPM tools.</a:t>
            </a:r>
          </a:p>
        </p:txBody>
      </p:sp>
      <p:sp>
        <p:nvSpPr>
          <p:cNvPr id="12" name="Google Shape;2046;p116">
            <a:extLst>
              <a:ext uri="{FF2B5EF4-FFF2-40B4-BE49-F238E27FC236}">
                <a16:creationId xmlns:a16="http://schemas.microsoft.com/office/drawing/2014/main" id="{EF8D01A1-AD04-65E4-3400-4CB11B9CFE21}"/>
              </a:ext>
            </a:extLst>
          </p:cNvPr>
          <p:cNvSpPr/>
          <p:nvPr/>
        </p:nvSpPr>
        <p:spPr>
          <a:xfrm>
            <a:off x="949828" y="5332633"/>
            <a:ext cx="242146" cy="21489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046;p116">
            <a:extLst>
              <a:ext uri="{FF2B5EF4-FFF2-40B4-BE49-F238E27FC236}">
                <a16:creationId xmlns:a16="http://schemas.microsoft.com/office/drawing/2014/main" id="{8F9154DB-7E1B-2D3B-85DA-AEDCEAAE763B}"/>
              </a:ext>
            </a:extLst>
          </p:cNvPr>
          <p:cNvSpPr/>
          <p:nvPr/>
        </p:nvSpPr>
        <p:spPr>
          <a:xfrm>
            <a:off x="954692" y="3507646"/>
            <a:ext cx="242146" cy="21489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046;p116">
            <a:extLst>
              <a:ext uri="{FF2B5EF4-FFF2-40B4-BE49-F238E27FC236}">
                <a16:creationId xmlns:a16="http://schemas.microsoft.com/office/drawing/2014/main" id="{BC887279-741F-B1EA-A5E6-9BF963CDADB5}"/>
              </a:ext>
            </a:extLst>
          </p:cNvPr>
          <p:cNvSpPr/>
          <p:nvPr/>
        </p:nvSpPr>
        <p:spPr>
          <a:xfrm>
            <a:off x="954692" y="1653855"/>
            <a:ext cx="242146" cy="21489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 descr="CASB, CWPP, CSPM, and CNAPP: Which one is right for securing your cloud ...">
            <a:extLst>
              <a:ext uri="{FF2B5EF4-FFF2-40B4-BE49-F238E27FC236}">
                <a16:creationId xmlns:a16="http://schemas.microsoft.com/office/drawing/2014/main" id="{983FAFFF-281C-D5C3-E202-75CD7202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42" y="1475535"/>
            <a:ext cx="7353449" cy="413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5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NL2Vul Architecture</a:t>
            </a:r>
            <a:endParaRPr dirty="0"/>
          </a:p>
        </p:txBody>
      </p:sp>
      <p:sp>
        <p:nvSpPr>
          <p:cNvPr id="610" name="Google Shape;610;p69"/>
          <p:cNvSpPr txBox="1">
            <a:spLocks noGrp="1"/>
          </p:cNvSpPr>
          <p:nvPr>
            <p:ph type="title" idx="2"/>
          </p:nvPr>
        </p:nvSpPr>
        <p:spPr>
          <a:xfrm>
            <a:off x="1447226" y="1384332"/>
            <a:ext cx="6990800" cy="4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Input Layer:</a:t>
            </a:r>
          </a:p>
        </p:txBody>
      </p:sp>
      <p:sp>
        <p:nvSpPr>
          <p:cNvPr id="611" name="Google Shape;611;p69"/>
          <p:cNvSpPr txBox="1">
            <a:spLocks noGrp="1"/>
          </p:cNvSpPr>
          <p:nvPr>
            <p:ph type="subTitle" idx="1"/>
          </p:nvPr>
        </p:nvSpPr>
        <p:spPr>
          <a:xfrm>
            <a:off x="1225010" y="1568245"/>
            <a:ext cx="4835224" cy="240709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 captures context of a vul, semantic, similarity with other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Distinguish between word and phrase.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 3 different embeddings. Word2vec, word2vec-p(google), BERT(TensorFlow)</a:t>
            </a:r>
          </a:p>
        </p:txBody>
      </p:sp>
      <p:sp>
        <p:nvSpPr>
          <p:cNvPr id="612" name="Google Shape;612;p69"/>
          <p:cNvSpPr txBox="1">
            <a:spLocks noGrp="1"/>
          </p:cNvSpPr>
          <p:nvPr>
            <p:ph type="title" idx="3"/>
          </p:nvPr>
        </p:nvSpPr>
        <p:spPr>
          <a:xfrm>
            <a:off x="7406369" y="1551529"/>
            <a:ext cx="4271511" cy="4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Pre-trained Layer:</a:t>
            </a:r>
          </a:p>
        </p:txBody>
      </p:sp>
      <p:sp>
        <p:nvSpPr>
          <p:cNvPr id="613" name="Google Shape;613;p69"/>
          <p:cNvSpPr txBox="1">
            <a:spLocks noGrp="1"/>
          </p:cNvSpPr>
          <p:nvPr>
            <p:ph type="subTitle" idx="4"/>
          </p:nvPr>
        </p:nvSpPr>
        <p:spPr>
          <a:xfrm>
            <a:off x="7406369" y="1953703"/>
            <a:ext cx="4445791" cy="18278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" dirty="0"/>
              <a:t>Apply pre-trained model To ternsfer learned knowledge from base dateset.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" dirty="0"/>
              <a:t>Base model is NVD model. NL2Vul removes the last layer of NVD and train with new data.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" dirty="0"/>
          </a:p>
          <a:p>
            <a:pPr marL="3429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16" name="Google Shape;616;p69"/>
          <p:cNvSpPr/>
          <p:nvPr/>
        </p:nvSpPr>
        <p:spPr>
          <a:xfrm flipH="1">
            <a:off x="339840" y="1180570"/>
            <a:ext cx="1024000" cy="10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 dirty="0">
                <a:solidFill>
                  <a:srgbClr val="E3DAC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4000" kern="0" dirty="0">
              <a:solidFill>
                <a:srgbClr val="E3DAC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7" name="Google Shape;617;p69"/>
          <p:cNvSpPr/>
          <p:nvPr/>
        </p:nvSpPr>
        <p:spPr>
          <a:xfrm flipH="1">
            <a:off x="6382369" y="1402793"/>
            <a:ext cx="1024000" cy="10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 dirty="0">
                <a:solidFill>
                  <a:srgbClr val="E3DAC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4000" kern="0" dirty="0">
              <a:solidFill>
                <a:srgbClr val="E3DAC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22" name="Google Shape;622;p69"/>
          <p:cNvGrpSpPr/>
          <p:nvPr/>
        </p:nvGrpSpPr>
        <p:grpSpPr>
          <a:xfrm>
            <a:off x="10220585" y="2175779"/>
            <a:ext cx="474928" cy="354175"/>
            <a:chOff x="5216456" y="3725484"/>
            <a:chExt cx="356196" cy="265631"/>
          </a:xfrm>
        </p:grpSpPr>
        <p:sp>
          <p:nvSpPr>
            <p:cNvPr id="623" name="Google Shape;623;p69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9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69"/>
          <p:cNvGrpSpPr/>
          <p:nvPr/>
        </p:nvGrpSpPr>
        <p:grpSpPr>
          <a:xfrm>
            <a:off x="10246273" y="3539256"/>
            <a:ext cx="423527" cy="425009"/>
            <a:chOff x="5779408" y="3699191"/>
            <a:chExt cx="317645" cy="318757"/>
          </a:xfrm>
        </p:grpSpPr>
        <p:sp>
          <p:nvSpPr>
            <p:cNvPr id="629" name="Google Shape;629;p69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9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39D57F8-7E53-88C1-6E36-3BA8F047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226" y="4110110"/>
            <a:ext cx="9755416" cy="243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111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NL2Vul Architecture</a:t>
            </a:r>
            <a:endParaRPr dirty="0"/>
          </a:p>
        </p:txBody>
      </p:sp>
      <p:sp>
        <p:nvSpPr>
          <p:cNvPr id="614" name="Google Shape;614;p69"/>
          <p:cNvSpPr txBox="1">
            <a:spLocks noGrp="1"/>
          </p:cNvSpPr>
          <p:nvPr>
            <p:ph type="title" idx="5"/>
          </p:nvPr>
        </p:nvSpPr>
        <p:spPr>
          <a:xfrm>
            <a:off x="1865735" y="2123202"/>
            <a:ext cx="6990800" cy="49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Hidden Layer:</a:t>
            </a:r>
            <a:endParaRPr dirty="0"/>
          </a:p>
        </p:txBody>
      </p:sp>
      <p:sp>
        <p:nvSpPr>
          <p:cNvPr id="615" name="Google Shape;615;p69"/>
          <p:cNvSpPr txBox="1">
            <a:spLocks noGrp="1"/>
          </p:cNvSpPr>
          <p:nvPr>
            <p:ph type="subTitle" idx="6"/>
          </p:nvPr>
        </p:nvSpPr>
        <p:spPr>
          <a:xfrm>
            <a:off x="1614487" y="2781027"/>
            <a:ext cx="4813691" cy="24871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" dirty="0"/>
              <a:t>Text classification. </a:t>
            </a:r>
            <a:r>
              <a:rPr lang="en-US" dirty="0"/>
              <a:t>U</a:t>
            </a:r>
            <a:r>
              <a:rPr lang="en" dirty="0"/>
              <a:t>se 3 architect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" dirty="0"/>
              <a:t>CNN: Computer Vision related work. Object, face, medical image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" dirty="0"/>
              <a:t>RNN: Use LSTM to learn long text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" dirty="0"/>
              <a:t>BERT: similar to RNN. Handle sequential data. Text is not required. A Transfer model.</a:t>
            </a:r>
            <a:endParaRPr dirty="0"/>
          </a:p>
        </p:txBody>
      </p:sp>
      <p:sp>
        <p:nvSpPr>
          <p:cNvPr id="618" name="Google Shape;618;p69"/>
          <p:cNvSpPr/>
          <p:nvPr/>
        </p:nvSpPr>
        <p:spPr>
          <a:xfrm flipH="1">
            <a:off x="6428178" y="2018154"/>
            <a:ext cx="1024000" cy="10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 dirty="0">
                <a:solidFill>
                  <a:srgbClr val="E3DAC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4000" kern="0" dirty="0">
              <a:solidFill>
                <a:srgbClr val="E3DAC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22" name="Google Shape;622;p69"/>
          <p:cNvGrpSpPr/>
          <p:nvPr/>
        </p:nvGrpSpPr>
        <p:grpSpPr>
          <a:xfrm>
            <a:off x="10220585" y="2175779"/>
            <a:ext cx="474928" cy="354175"/>
            <a:chOff x="5216456" y="3725484"/>
            <a:chExt cx="356196" cy="265631"/>
          </a:xfrm>
        </p:grpSpPr>
        <p:sp>
          <p:nvSpPr>
            <p:cNvPr id="623" name="Google Shape;623;p69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9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69"/>
          <p:cNvGrpSpPr/>
          <p:nvPr/>
        </p:nvGrpSpPr>
        <p:grpSpPr>
          <a:xfrm>
            <a:off x="10220585" y="4973579"/>
            <a:ext cx="474928" cy="354175"/>
            <a:chOff x="5216456" y="3725484"/>
            <a:chExt cx="356196" cy="265631"/>
          </a:xfrm>
        </p:grpSpPr>
        <p:sp>
          <p:nvSpPr>
            <p:cNvPr id="626" name="Google Shape;626;p69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9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69"/>
          <p:cNvGrpSpPr/>
          <p:nvPr/>
        </p:nvGrpSpPr>
        <p:grpSpPr>
          <a:xfrm>
            <a:off x="10246273" y="3539256"/>
            <a:ext cx="423527" cy="425009"/>
            <a:chOff x="5779408" y="3699191"/>
            <a:chExt cx="317645" cy="318757"/>
          </a:xfrm>
        </p:grpSpPr>
        <p:sp>
          <p:nvSpPr>
            <p:cNvPr id="629" name="Google Shape;629;p69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9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618;p69">
            <a:extLst>
              <a:ext uri="{FF2B5EF4-FFF2-40B4-BE49-F238E27FC236}">
                <a16:creationId xmlns:a16="http://schemas.microsoft.com/office/drawing/2014/main" id="{7F282979-52D9-3878-7261-26CCA87003F0}"/>
              </a:ext>
            </a:extLst>
          </p:cNvPr>
          <p:cNvSpPr/>
          <p:nvPr/>
        </p:nvSpPr>
        <p:spPr>
          <a:xfrm flipH="1">
            <a:off x="723776" y="1900300"/>
            <a:ext cx="1024000" cy="10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 dirty="0">
                <a:solidFill>
                  <a:srgbClr val="E3DAC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4000" kern="0" dirty="0">
              <a:solidFill>
                <a:srgbClr val="E3DAC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" name="Google Shape;614;p69">
            <a:extLst>
              <a:ext uri="{FF2B5EF4-FFF2-40B4-BE49-F238E27FC236}">
                <a16:creationId xmlns:a16="http://schemas.microsoft.com/office/drawing/2014/main" id="{51065CAD-94F1-879B-A00F-2BC9E48D3443}"/>
              </a:ext>
            </a:extLst>
          </p:cNvPr>
          <p:cNvSpPr txBox="1">
            <a:spLocks/>
          </p:cNvSpPr>
          <p:nvPr/>
        </p:nvSpPr>
        <p:spPr>
          <a:xfrm>
            <a:off x="7504476" y="2199799"/>
            <a:ext cx="4199553" cy="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ExtraBold"/>
              <a:buNone/>
              <a:defRPr sz="2667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kern="0" dirty="0"/>
              <a:t>Output Layer:</a:t>
            </a:r>
          </a:p>
        </p:txBody>
      </p:sp>
      <p:sp>
        <p:nvSpPr>
          <p:cNvPr id="4" name="Google Shape;615;p69">
            <a:extLst>
              <a:ext uri="{FF2B5EF4-FFF2-40B4-BE49-F238E27FC236}">
                <a16:creationId xmlns:a16="http://schemas.microsoft.com/office/drawing/2014/main" id="{46DE18DE-B84F-9B20-C325-63601E1DD654}"/>
              </a:ext>
            </a:extLst>
          </p:cNvPr>
          <p:cNvSpPr txBox="1">
            <a:spLocks/>
          </p:cNvSpPr>
          <p:nvPr/>
        </p:nvSpPr>
        <p:spPr>
          <a:xfrm>
            <a:off x="7318889" y="2589828"/>
            <a:ext cx="4343938" cy="158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867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867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867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867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867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867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867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867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867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342900">
              <a:buFont typeface="Arial" panose="020B0604020202020204" pitchFamily="34" charset="0"/>
              <a:buChar char="•"/>
            </a:pPr>
            <a:r>
              <a:rPr lang="en-US" kern="0" dirty="0"/>
              <a:t>Resulting classification which capture different metrics in CVSS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kern="0" dirty="0"/>
              <a:t>It render 6 different metrics for calculating vul score.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8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Methodology</a:t>
            </a:r>
            <a:endParaRPr dirty="0"/>
          </a:p>
        </p:txBody>
      </p:sp>
      <p:sp>
        <p:nvSpPr>
          <p:cNvPr id="1230" name="Google Shape;1230;p88"/>
          <p:cNvSpPr txBox="1"/>
          <p:nvPr/>
        </p:nvSpPr>
        <p:spPr>
          <a:xfrm>
            <a:off x="4158000" y="5424460"/>
            <a:ext cx="38760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600" b="1" kern="0" dirty="0">
              <a:solidFill>
                <a:srgbClr val="3344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88"/>
          <p:cNvSpPr txBox="1"/>
          <p:nvPr/>
        </p:nvSpPr>
        <p:spPr>
          <a:xfrm>
            <a:off x="959999" y="1462699"/>
            <a:ext cx="7844032" cy="53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score metrics of CVSS consist of 6 dimensions. Each have 3 values.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Based on the selected metrics CVSS define a formula to calculate 0 to 10 or low, medium, high.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Input data is text and output data both text and categorical.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numerical we use </a:t>
            </a:r>
            <a:r>
              <a:rPr lang="en" sz="1867" kern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Mean Absulate </a:t>
            </a:r>
            <a:r>
              <a:rPr lang="en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value (MAE) and Mediun Absulate Value (</a:t>
            </a:r>
            <a:r>
              <a:rPr lang="en" sz="1867" kern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MdAE) </a:t>
            </a:r>
            <a:endParaRPr lang="en" sz="1867" kern="0" dirty="0">
              <a:solidFill>
                <a:srgbClr val="33443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F-score to calculate categorical value. Macro, Micro, weighted.</a:t>
            </a:r>
          </a:p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33443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70% as training, 15% as validation, 15% as testing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Validation data enables us to improve training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Experiment on max 250 epochs with a batch size of 64. 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monitor the improvement in validation sets.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33443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no improvements that is more than 0.001 MAE for 10 consecutive epochs, it assume that the model has converged and stop training.</a:t>
            </a:r>
            <a:endParaRPr sz="1867" kern="0" dirty="0">
              <a:solidFill>
                <a:srgbClr val="33443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F42F12-E556-0A46-37E6-81BD7F099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108028"/>
              </p:ext>
            </p:extLst>
          </p:nvPr>
        </p:nvGraphicFramePr>
        <p:xfrm>
          <a:off x="8170985" y="1462699"/>
          <a:ext cx="4507454" cy="4130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1228;p88">
            <a:extLst>
              <a:ext uri="{FF2B5EF4-FFF2-40B4-BE49-F238E27FC236}">
                <a16:creationId xmlns:a16="http://schemas.microsoft.com/office/drawing/2014/main" id="{6160A60B-2086-CA73-831B-DCE954800F12}"/>
              </a:ext>
            </a:extLst>
          </p:cNvPr>
          <p:cNvSpPr txBox="1">
            <a:spLocks/>
          </p:cNvSpPr>
          <p:nvPr/>
        </p:nvSpPr>
        <p:spPr>
          <a:xfrm>
            <a:off x="9660866" y="5211434"/>
            <a:ext cx="1527692" cy="48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kern="0" dirty="0">
                <a:latin typeface="Gill Sans MT" panose="020B0502020104020203" pitchFamily="34" charset="0"/>
              </a:rPr>
              <a:t>Testing chart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8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Perform</a:t>
            </a:r>
            <a:r>
              <a:rPr lang="en-US" dirty="0"/>
              <a:t>a</a:t>
            </a:r>
            <a:r>
              <a:rPr lang="en" dirty="0"/>
              <a:t>nce and Evaluation</a:t>
            </a:r>
            <a:endParaRPr dirty="0"/>
          </a:p>
        </p:txBody>
      </p:sp>
      <p:sp>
        <p:nvSpPr>
          <p:cNvPr id="1249" name="Google Shape;1249;p89"/>
          <p:cNvSpPr txBox="1">
            <a:spLocks noGrp="1"/>
          </p:cNvSpPr>
          <p:nvPr>
            <p:ph type="subTitle" idx="1"/>
          </p:nvPr>
        </p:nvSpPr>
        <p:spPr>
          <a:xfrm>
            <a:off x="445477" y="1793630"/>
            <a:ext cx="5205046" cy="473612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CNN achieved the highest score in this experiments.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Succed for LSTM, LSTM-bi, BERT architecture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Obtain best result with word2vec which train using the training data of NVD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For vanila NVD model we obtain great performance of MAE of 0.699, MdAE of 0 and F-score of (micro): 0.81, (macro): 0.764, and (weighted): 0.809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High F-score indicate that the model predict correct ans.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Look at 10 years data. Past data for training and validation. Recent data as testing. 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2E4C01-6C77-6C97-17C6-18326902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62" y="3856892"/>
            <a:ext cx="5680432" cy="2672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A665A6-3927-7E96-1E90-592E82649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98" y="1356965"/>
            <a:ext cx="5996825" cy="2159957"/>
          </a:xfrm>
          <a:prstGeom prst="rect">
            <a:avLst/>
          </a:prstGeom>
        </p:spPr>
      </p:pic>
      <p:grpSp>
        <p:nvGrpSpPr>
          <p:cNvPr id="20" name="Google Shape;12211;p126">
            <a:extLst>
              <a:ext uri="{FF2B5EF4-FFF2-40B4-BE49-F238E27FC236}">
                <a16:creationId xmlns:a16="http://schemas.microsoft.com/office/drawing/2014/main" id="{9D6971E1-4353-1323-CDD7-1DCBCA3B9DD3}"/>
              </a:ext>
            </a:extLst>
          </p:cNvPr>
          <p:cNvGrpSpPr/>
          <p:nvPr/>
        </p:nvGrpSpPr>
        <p:grpSpPr>
          <a:xfrm>
            <a:off x="1118044" y="328247"/>
            <a:ext cx="1636444" cy="1524000"/>
            <a:chOff x="1396957" y="4287365"/>
            <a:chExt cx="301861" cy="332871"/>
          </a:xfrm>
          <a:solidFill>
            <a:schemeClr val="accent3">
              <a:lumMod val="75000"/>
              <a:alpha val="10000"/>
            </a:schemeClr>
          </a:solidFill>
        </p:grpSpPr>
        <p:sp>
          <p:nvSpPr>
            <p:cNvPr id="21" name="Google Shape;12212;p126">
              <a:extLst>
                <a:ext uri="{FF2B5EF4-FFF2-40B4-BE49-F238E27FC236}">
                  <a16:creationId xmlns:a16="http://schemas.microsoft.com/office/drawing/2014/main" id="{1F2E8BC3-28B3-CFAD-5C9B-DB0A06F1A83A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2213;p126">
              <a:extLst>
                <a:ext uri="{FF2B5EF4-FFF2-40B4-BE49-F238E27FC236}">
                  <a16:creationId xmlns:a16="http://schemas.microsoft.com/office/drawing/2014/main" id="{FE568D02-3E26-BC9E-6EE0-09E188FE9299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14;p126">
              <a:extLst>
                <a:ext uri="{FF2B5EF4-FFF2-40B4-BE49-F238E27FC236}">
                  <a16:creationId xmlns:a16="http://schemas.microsoft.com/office/drawing/2014/main" id="{663D8FD4-CECE-9F8E-4D13-37F9C8C05247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15;p126">
              <a:extLst>
                <a:ext uri="{FF2B5EF4-FFF2-40B4-BE49-F238E27FC236}">
                  <a16:creationId xmlns:a16="http://schemas.microsoft.com/office/drawing/2014/main" id="{BA872BE5-3895-E00B-A7C4-2786894440DB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2216;p126">
              <a:extLst>
                <a:ext uri="{FF2B5EF4-FFF2-40B4-BE49-F238E27FC236}">
                  <a16:creationId xmlns:a16="http://schemas.microsoft.com/office/drawing/2014/main" id="{85DC5F8A-26A4-588E-9845-C6A61F4894D5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17;p126">
              <a:extLst>
                <a:ext uri="{FF2B5EF4-FFF2-40B4-BE49-F238E27FC236}">
                  <a16:creationId xmlns:a16="http://schemas.microsoft.com/office/drawing/2014/main" id="{2BC20828-D338-E218-8977-AF023542315D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18;p126">
              <a:extLst>
                <a:ext uri="{FF2B5EF4-FFF2-40B4-BE49-F238E27FC236}">
                  <a16:creationId xmlns:a16="http://schemas.microsoft.com/office/drawing/2014/main" id="{163F3F9C-5953-186B-3A0D-2D855D07B302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19;p126">
              <a:extLst>
                <a:ext uri="{FF2B5EF4-FFF2-40B4-BE49-F238E27FC236}">
                  <a16:creationId xmlns:a16="http://schemas.microsoft.com/office/drawing/2014/main" id="{1DF524A2-C6BF-35DD-9B49-B6715B269291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220;p126">
              <a:extLst>
                <a:ext uri="{FF2B5EF4-FFF2-40B4-BE49-F238E27FC236}">
                  <a16:creationId xmlns:a16="http://schemas.microsoft.com/office/drawing/2014/main" id="{CF9502BB-C7BE-A2BD-2653-243E271D7B47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21;p126">
              <a:extLst>
                <a:ext uri="{FF2B5EF4-FFF2-40B4-BE49-F238E27FC236}">
                  <a16:creationId xmlns:a16="http://schemas.microsoft.com/office/drawing/2014/main" id="{974C06B6-9C31-08E8-A528-7A8735054EFE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222;p126">
              <a:extLst>
                <a:ext uri="{FF2B5EF4-FFF2-40B4-BE49-F238E27FC236}">
                  <a16:creationId xmlns:a16="http://schemas.microsoft.com/office/drawing/2014/main" id="{B34649B6-6B4A-2591-89A4-1914E6D069B8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23;p126">
              <a:extLst>
                <a:ext uri="{FF2B5EF4-FFF2-40B4-BE49-F238E27FC236}">
                  <a16:creationId xmlns:a16="http://schemas.microsoft.com/office/drawing/2014/main" id="{D0AB5A16-ADD3-48EF-8FA6-B89D8CB9CDC1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224;p126">
              <a:extLst>
                <a:ext uri="{FF2B5EF4-FFF2-40B4-BE49-F238E27FC236}">
                  <a16:creationId xmlns:a16="http://schemas.microsoft.com/office/drawing/2014/main" id="{E7CEA865-136F-5268-960E-9078A2AB2B10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225;p126">
              <a:extLst>
                <a:ext uri="{FF2B5EF4-FFF2-40B4-BE49-F238E27FC236}">
                  <a16:creationId xmlns:a16="http://schemas.microsoft.com/office/drawing/2014/main" id="{FE41E1C1-F9E2-8687-065C-C7860CCFEE7E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226;p126">
              <a:extLst>
                <a:ext uri="{FF2B5EF4-FFF2-40B4-BE49-F238E27FC236}">
                  <a16:creationId xmlns:a16="http://schemas.microsoft.com/office/drawing/2014/main" id="{842509A1-6496-DA7D-A20B-DFAE1BAB0D9F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89"/>
          <p:cNvSpPr txBox="1">
            <a:spLocks noGrp="1"/>
          </p:cNvSpPr>
          <p:nvPr>
            <p:ph type="title"/>
          </p:nvPr>
        </p:nvSpPr>
        <p:spPr>
          <a:xfrm>
            <a:off x="293025" y="593367"/>
            <a:ext cx="11605948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Perform</a:t>
            </a:r>
            <a:r>
              <a:rPr lang="en-US" dirty="0"/>
              <a:t>a</a:t>
            </a:r>
            <a:r>
              <a:rPr lang="en" dirty="0"/>
              <a:t>nce and Evaluation</a:t>
            </a:r>
            <a:endParaRPr dirty="0"/>
          </a:p>
        </p:txBody>
      </p:sp>
      <p:sp>
        <p:nvSpPr>
          <p:cNvPr id="1249" name="Google Shape;1249;p89"/>
          <p:cNvSpPr txBox="1">
            <a:spLocks noGrp="1"/>
          </p:cNvSpPr>
          <p:nvPr>
            <p:ph type="subTitle" idx="1"/>
          </p:nvPr>
        </p:nvSpPr>
        <p:spPr>
          <a:xfrm>
            <a:off x="293025" y="1701448"/>
            <a:ext cx="11432809" cy="235418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NL2Vul framework use DNN and transfer learning to predict vulnerability score from given textual data.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The base model learn from the vanila NVD dataset as a pre-trained 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We obtain 81% accuracy in predicting the severity of a given vulnerability. 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NL2Vul is effective for small dataset as compare to traditional machine learning approach in two use case: compliance techspec documents and gitHub issues.</a:t>
            </a:r>
          </a:p>
          <a:p>
            <a:pPr marL="342900" algn="l">
              <a:buFont typeface="Arial" panose="020B0604020202020204" pitchFamily="34" charset="0"/>
              <a:buChar char="•"/>
            </a:pPr>
            <a:r>
              <a:rPr lang="en" dirty="0"/>
              <a:t>Able to quckly assess the vulnerability score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23E696-5FB2-890A-5B9F-8C0672AD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5" y="4249631"/>
            <a:ext cx="11605948" cy="1813841"/>
          </a:xfrm>
          <a:prstGeom prst="rect">
            <a:avLst/>
          </a:prstGeom>
        </p:spPr>
      </p:pic>
      <p:sp>
        <p:nvSpPr>
          <p:cNvPr id="20" name="Google Shape;1247;p89">
            <a:extLst>
              <a:ext uri="{FF2B5EF4-FFF2-40B4-BE49-F238E27FC236}">
                <a16:creationId xmlns:a16="http://schemas.microsoft.com/office/drawing/2014/main" id="{BB288B0A-7541-C243-D243-84F5A6BFEF4E}"/>
              </a:ext>
            </a:extLst>
          </p:cNvPr>
          <p:cNvSpPr txBox="1">
            <a:spLocks/>
          </p:cNvSpPr>
          <p:nvPr/>
        </p:nvSpPr>
        <p:spPr>
          <a:xfrm>
            <a:off x="293025" y="6142615"/>
            <a:ext cx="11605948" cy="40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b="1" kern="0" dirty="0">
                <a:latin typeface="Gill Sans MT" panose="020B0502020104020203" pitchFamily="34" charset="0"/>
              </a:rPr>
              <a:t>Vulnerability Description</a:t>
            </a:r>
          </a:p>
        </p:txBody>
      </p:sp>
      <p:sp>
        <p:nvSpPr>
          <p:cNvPr id="21" name="Google Shape;12341;p126">
            <a:extLst>
              <a:ext uri="{FF2B5EF4-FFF2-40B4-BE49-F238E27FC236}">
                <a16:creationId xmlns:a16="http://schemas.microsoft.com/office/drawing/2014/main" id="{2E13AB53-3F53-BB81-3D17-B5283283AB2D}"/>
              </a:ext>
            </a:extLst>
          </p:cNvPr>
          <p:cNvSpPr/>
          <p:nvPr/>
        </p:nvSpPr>
        <p:spPr>
          <a:xfrm>
            <a:off x="8780585" y="1254369"/>
            <a:ext cx="2945249" cy="2742904"/>
          </a:xfrm>
          <a:custGeom>
            <a:avLst/>
            <a:gdLst/>
            <a:ahLst/>
            <a:cxnLst/>
            <a:rect l="l" t="t" r="r" b="b"/>
            <a:pathLst>
              <a:path w="10193" h="10204" extrusionOk="0">
                <a:moveTo>
                  <a:pt x="5096" y="286"/>
                </a:moveTo>
                <a:lnTo>
                  <a:pt x="8668" y="2369"/>
                </a:lnTo>
                <a:lnTo>
                  <a:pt x="8061" y="2369"/>
                </a:lnTo>
                <a:lnTo>
                  <a:pt x="5215" y="726"/>
                </a:lnTo>
                <a:cubicBezTo>
                  <a:pt x="5180" y="703"/>
                  <a:pt x="5138" y="691"/>
                  <a:pt x="5096" y="691"/>
                </a:cubicBezTo>
                <a:cubicBezTo>
                  <a:pt x="5054" y="691"/>
                  <a:pt x="5013" y="703"/>
                  <a:pt x="4977" y="726"/>
                </a:cubicBezTo>
                <a:lnTo>
                  <a:pt x="4215" y="1155"/>
                </a:lnTo>
                <a:cubicBezTo>
                  <a:pt x="4144" y="1191"/>
                  <a:pt x="4132" y="1286"/>
                  <a:pt x="4156" y="1357"/>
                </a:cubicBezTo>
                <a:cubicBezTo>
                  <a:pt x="4188" y="1407"/>
                  <a:pt x="4238" y="1433"/>
                  <a:pt x="4294" y="1433"/>
                </a:cubicBezTo>
                <a:cubicBezTo>
                  <a:pt x="4318" y="1433"/>
                  <a:pt x="4344" y="1428"/>
                  <a:pt x="4370" y="1417"/>
                </a:cubicBezTo>
                <a:lnTo>
                  <a:pt x="5096" y="1000"/>
                </a:lnTo>
                <a:lnTo>
                  <a:pt x="7466" y="2381"/>
                </a:lnTo>
                <a:lnTo>
                  <a:pt x="2715" y="2381"/>
                </a:lnTo>
                <a:lnTo>
                  <a:pt x="3775" y="1774"/>
                </a:lnTo>
                <a:cubicBezTo>
                  <a:pt x="3846" y="1727"/>
                  <a:pt x="3858" y="1643"/>
                  <a:pt x="3834" y="1572"/>
                </a:cubicBezTo>
                <a:cubicBezTo>
                  <a:pt x="3803" y="1517"/>
                  <a:pt x="3751" y="1493"/>
                  <a:pt x="3699" y="1493"/>
                </a:cubicBezTo>
                <a:cubicBezTo>
                  <a:pt x="3672" y="1493"/>
                  <a:pt x="3644" y="1500"/>
                  <a:pt x="3620" y="1512"/>
                </a:cubicBezTo>
                <a:lnTo>
                  <a:pt x="2132" y="2369"/>
                </a:lnTo>
                <a:lnTo>
                  <a:pt x="1524" y="2369"/>
                </a:lnTo>
                <a:lnTo>
                  <a:pt x="5096" y="286"/>
                </a:lnTo>
                <a:close/>
                <a:moveTo>
                  <a:pt x="9156" y="2667"/>
                </a:moveTo>
                <a:lnTo>
                  <a:pt x="9156" y="3382"/>
                </a:lnTo>
                <a:lnTo>
                  <a:pt x="1000" y="3382"/>
                </a:lnTo>
                <a:lnTo>
                  <a:pt x="1000" y="2667"/>
                </a:lnTo>
                <a:close/>
                <a:moveTo>
                  <a:pt x="5894" y="3679"/>
                </a:moveTo>
                <a:cubicBezTo>
                  <a:pt x="5918" y="3679"/>
                  <a:pt x="5953" y="3703"/>
                  <a:pt x="5989" y="3727"/>
                </a:cubicBezTo>
                <a:cubicBezTo>
                  <a:pt x="6013" y="3763"/>
                  <a:pt x="6025" y="3798"/>
                  <a:pt x="6025" y="3834"/>
                </a:cubicBezTo>
                <a:cubicBezTo>
                  <a:pt x="6025" y="3905"/>
                  <a:pt x="5953" y="3965"/>
                  <a:pt x="5882" y="3965"/>
                </a:cubicBezTo>
                <a:cubicBezTo>
                  <a:pt x="5834" y="3965"/>
                  <a:pt x="5811" y="3953"/>
                  <a:pt x="5775" y="3917"/>
                </a:cubicBezTo>
                <a:cubicBezTo>
                  <a:pt x="5738" y="3880"/>
                  <a:pt x="5696" y="3861"/>
                  <a:pt x="5652" y="3861"/>
                </a:cubicBezTo>
                <a:cubicBezTo>
                  <a:pt x="5626" y="3861"/>
                  <a:pt x="5599" y="3868"/>
                  <a:pt x="5572" y="3882"/>
                </a:cubicBezTo>
                <a:cubicBezTo>
                  <a:pt x="5489" y="3905"/>
                  <a:pt x="5453" y="3977"/>
                  <a:pt x="5453" y="4060"/>
                </a:cubicBezTo>
                <a:lnTo>
                  <a:pt x="5453" y="8192"/>
                </a:lnTo>
                <a:lnTo>
                  <a:pt x="4870" y="8192"/>
                </a:lnTo>
                <a:lnTo>
                  <a:pt x="4870" y="4060"/>
                </a:lnTo>
                <a:cubicBezTo>
                  <a:pt x="4870" y="3977"/>
                  <a:pt x="4822" y="3905"/>
                  <a:pt x="4751" y="3882"/>
                </a:cubicBezTo>
                <a:cubicBezTo>
                  <a:pt x="4724" y="3868"/>
                  <a:pt x="4694" y="3861"/>
                  <a:pt x="4664" y="3861"/>
                </a:cubicBezTo>
                <a:cubicBezTo>
                  <a:pt x="4615" y="3861"/>
                  <a:pt x="4566" y="3880"/>
                  <a:pt x="4537" y="3917"/>
                </a:cubicBezTo>
                <a:cubicBezTo>
                  <a:pt x="4513" y="3953"/>
                  <a:pt x="4477" y="3965"/>
                  <a:pt x="4441" y="3965"/>
                </a:cubicBezTo>
                <a:cubicBezTo>
                  <a:pt x="4394" y="3965"/>
                  <a:pt x="4358" y="3953"/>
                  <a:pt x="4334" y="3917"/>
                </a:cubicBezTo>
                <a:cubicBezTo>
                  <a:pt x="4298" y="3893"/>
                  <a:pt x="4287" y="3846"/>
                  <a:pt x="4287" y="3822"/>
                </a:cubicBezTo>
                <a:cubicBezTo>
                  <a:pt x="4287" y="3739"/>
                  <a:pt x="4358" y="3679"/>
                  <a:pt x="4441" y="3679"/>
                </a:cubicBezTo>
                <a:close/>
                <a:moveTo>
                  <a:pt x="2798" y="3703"/>
                </a:moveTo>
                <a:cubicBezTo>
                  <a:pt x="2846" y="3703"/>
                  <a:pt x="2870" y="3715"/>
                  <a:pt x="2905" y="3739"/>
                </a:cubicBezTo>
                <a:cubicBezTo>
                  <a:pt x="2941" y="3774"/>
                  <a:pt x="2953" y="3810"/>
                  <a:pt x="2953" y="3846"/>
                </a:cubicBezTo>
                <a:cubicBezTo>
                  <a:pt x="2953" y="3917"/>
                  <a:pt x="2870" y="3977"/>
                  <a:pt x="2798" y="3977"/>
                </a:cubicBezTo>
                <a:cubicBezTo>
                  <a:pt x="2751" y="3977"/>
                  <a:pt x="2727" y="3965"/>
                  <a:pt x="2691" y="3941"/>
                </a:cubicBezTo>
                <a:cubicBezTo>
                  <a:pt x="2651" y="3901"/>
                  <a:pt x="2605" y="3877"/>
                  <a:pt x="2557" y="3877"/>
                </a:cubicBezTo>
                <a:cubicBezTo>
                  <a:pt x="2534" y="3877"/>
                  <a:pt x="2512" y="3882"/>
                  <a:pt x="2489" y="3893"/>
                </a:cubicBezTo>
                <a:cubicBezTo>
                  <a:pt x="2417" y="3917"/>
                  <a:pt x="2370" y="4001"/>
                  <a:pt x="2370" y="4072"/>
                </a:cubicBezTo>
                <a:lnTo>
                  <a:pt x="2370" y="8204"/>
                </a:lnTo>
                <a:lnTo>
                  <a:pt x="1786" y="8204"/>
                </a:lnTo>
                <a:lnTo>
                  <a:pt x="1786" y="4072"/>
                </a:lnTo>
                <a:cubicBezTo>
                  <a:pt x="1786" y="4001"/>
                  <a:pt x="1739" y="3917"/>
                  <a:pt x="1667" y="3893"/>
                </a:cubicBezTo>
                <a:cubicBezTo>
                  <a:pt x="1644" y="3882"/>
                  <a:pt x="1620" y="3877"/>
                  <a:pt x="1596" y="3877"/>
                </a:cubicBezTo>
                <a:cubicBezTo>
                  <a:pt x="1545" y="3877"/>
                  <a:pt x="1493" y="3901"/>
                  <a:pt x="1453" y="3941"/>
                </a:cubicBezTo>
                <a:cubicBezTo>
                  <a:pt x="1417" y="3965"/>
                  <a:pt x="1381" y="3977"/>
                  <a:pt x="1346" y="3977"/>
                </a:cubicBezTo>
                <a:cubicBezTo>
                  <a:pt x="1298" y="3977"/>
                  <a:pt x="1262" y="3965"/>
                  <a:pt x="1239" y="3941"/>
                </a:cubicBezTo>
                <a:cubicBezTo>
                  <a:pt x="1203" y="3905"/>
                  <a:pt x="1191" y="3858"/>
                  <a:pt x="1191" y="3834"/>
                </a:cubicBezTo>
                <a:cubicBezTo>
                  <a:pt x="1191" y="3763"/>
                  <a:pt x="1262" y="3703"/>
                  <a:pt x="1346" y="3703"/>
                </a:cubicBezTo>
                <a:close/>
                <a:moveTo>
                  <a:pt x="2501" y="8501"/>
                </a:moveTo>
                <a:lnTo>
                  <a:pt x="2501" y="8668"/>
                </a:lnTo>
                <a:lnTo>
                  <a:pt x="1655" y="8668"/>
                </a:lnTo>
                <a:lnTo>
                  <a:pt x="1655" y="8501"/>
                </a:lnTo>
                <a:close/>
                <a:moveTo>
                  <a:pt x="3965" y="3703"/>
                </a:moveTo>
                <a:cubicBezTo>
                  <a:pt x="3953" y="3739"/>
                  <a:pt x="3953" y="3774"/>
                  <a:pt x="3929" y="3822"/>
                </a:cubicBezTo>
                <a:cubicBezTo>
                  <a:pt x="3929" y="3941"/>
                  <a:pt x="3977" y="4060"/>
                  <a:pt x="4048" y="4144"/>
                </a:cubicBezTo>
                <a:cubicBezTo>
                  <a:pt x="4144" y="4239"/>
                  <a:pt x="4239" y="4274"/>
                  <a:pt x="4382" y="4274"/>
                </a:cubicBezTo>
                <a:cubicBezTo>
                  <a:pt x="4429" y="4274"/>
                  <a:pt x="4489" y="4263"/>
                  <a:pt x="4525" y="4251"/>
                </a:cubicBezTo>
                <a:lnTo>
                  <a:pt x="4525" y="8239"/>
                </a:lnTo>
                <a:cubicBezTo>
                  <a:pt x="4453" y="8275"/>
                  <a:pt x="4394" y="8370"/>
                  <a:pt x="4394" y="8465"/>
                </a:cubicBezTo>
                <a:lnTo>
                  <a:pt x="4394" y="8668"/>
                </a:lnTo>
                <a:lnTo>
                  <a:pt x="2786" y="8668"/>
                </a:lnTo>
                <a:lnTo>
                  <a:pt x="2786" y="8465"/>
                </a:lnTo>
                <a:cubicBezTo>
                  <a:pt x="2798" y="8370"/>
                  <a:pt x="2751" y="8287"/>
                  <a:pt x="2667" y="8239"/>
                </a:cubicBezTo>
                <a:lnTo>
                  <a:pt x="2667" y="4251"/>
                </a:lnTo>
                <a:cubicBezTo>
                  <a:pt x="2715" y="4263"/>
                  <a:pt x="2774" y="4274"/>
                  <a:pt x="2822" y="4274"/>
                </a:cubicBezTo>
                <a:cubicBezTo>
                  <a:pt x="3048" y="4274"/>
                  <a:pt x="3251" y="4084"/>
                  <a:pt x="3251" y="3858"/>
                </a:cubicBezTo>
                <a:cubicBezTo>
                  <a:pt x="3251" y="3798"/>
                  <a:pt x="3251" y="3739"/>
                  <a:pt x="3215" y="3703"/>
                </a:cubicBezTo>
                <a:close/>
                <a:moveTo>
                  <a:pt x="5572" y="8501"/>
                </a:moveTo>
                <a:lnTo>
                  <a:pt x="5572" y="8668"/>
                </a:lnTo>
                <a:lnTo>
                  <a:pt x="4727" y="8668"/>
                </a:lnTo>
                <a:lnTo>
                  <a:pt x="4727" y="8501"/>
                </a:lnTo>
                <a:close/>
                <a:moveTo>
                  <a:pt x="8620" y="8501"/>
                </a:moveTo>
                <a:lnTo>
                  <a:pt x="8620" y="8668"/>
                </a:lnTo>
                <a:lnTo>
                  <a:pt x="7775" y="8668"/>
                </a:lnTo>
                <a:lnTo>
                  <a:pt x="7775" y="8501"/>
                </a:lnTo>
                <a:close/>
                <a:moveTo>
                  <a:pt x="8930" y="3703"/>
                </a:moveTo>
                <a:cubicBezTo>
                  <a:pt x="8978" y="3703"/>
                  <a:pt x="9001" y="3715"/>
                  <a:pt x="9037" y="3739"/>
                </a:cubicBezTo>
                <a:cubicBezTo>
                  <a:pt x="9061" y="3774"/>
                  <a:pt x="9085" y="3822"/>
                  <a:pt x="9085" y="3846"/>
                </a:cubicBezTo>
                <a:cubicBezTo>
                  <a:pt x="9073" y="3917"/>
                  <a:pt x="9001" y="3977"/>
                  <a:pt x="8930" y="3977"/>
                </a:cubicBezTo>
                <a:cubicBezTo>
                  <a:pt x="8894" y="3977"/>
                  <a:pt x="8859" y="3965"/>
                  <a:pt x="8823" y="3941"/>
                </a:cubicBezTo>
                <a:cubicBezTo>
                  <a:pt x="8782" y="3901"/>
                  <a:pt x="8736" y="3877"/>
                  <a:pt x="8689" y="3877"/>
                </a:cubicBezTo>
                <a:cubicBezTo>
                  <a:pt x="8666" y="3877"/>
                  <a:pt x="8643" y="3882"/>
                  <a:pt x="8620" y="3893"/>
                </a:cubicBezTo>
                <a:cubicBezTo>
                  <a:pt x="8549" y="3917"/>
                  <a:pt x="8501" y="4001"/>
                  <a:pt x="8501" y="4072"/>
                </a:cubicBezTo>
                <a:lnTo>
                  <a:pt x="8501" y="8204"/>
                </a:lnTo>
                <a:lnTo>
                  <a:pt x="7918" y="8204"/>
                </a:lnTo>
                <a:lnTo>
                  <a:pt x="7918" y="6715"/>
                </a:lnTo>
                <a:cubicBezTo>
                  <a:pt x="7918" y="6632"/>
                  <a:pt x="7858" y="6572"/>
                  <a:pt x="7775" y="6572"/>
                </a:cubicBezTo>
                <a:cubicBezTo>
                  <a:pt x="7680" y="6572"/>
                  <a:pt x="7620" y="6632"/>
                  <a:pt x="7620" y="6715"/>
                </a:cubicBezTo>
                <a:lnTo>
                  <a:pt x="7620" y="8251"/>
                </a:lnTo>
                <a:cubicBezTo>
                  <a:pt x="7549" y="8299"/>
                  <a:pt x="7489" y="8382"/>
                  <a:pt x="7489" y="8477"/>
                </a:cubicBezTo>
                <a:lnTo>
                  <a:pt x="7489" y="8680"/>
                </a:lnTo>
                <a:lnTo>
                  <a:pt x="5882" y="8680"/>
                </a:lnTo>
                <a:lnTo>
                  <a:pt x="5882" y="8477"/>
                </a:lnTo>
                <a:cubicBezTo>
                  <a:pt x="5882" y="8370"/>
                  <a:pt x="5822" y="8299"/>
                  <a:pt x="5751" y="8251"/>
                </a:cubicBezTo>
                <a:lnTo>
                  <a:pt x="5751" y="4263"/>
                </a:lnTo>
                <a:cubicBezTo>
                  <a:pt x="5787" y="4274"/>
                  <a:pt x="5846" y="4298"/>
                  <a:pt x="5894" y="4298"/>
                </a:cubicBezTo>
                <a:cubicBezTo>
                  <a:pt x="6132" y="4298"/>
                  <a:pt x="6323" y="4096"/>
                  <a:pt x="6323" y="3882"/>
                </a:cubicBezTo>
                <a:cubicBezTo>
                  <a:pt x="6323" y="3822"/>
                  <a:pt x="6323" y="3763"/>
                  <a:pt x="6299" y="3715"/>
                </a:cubicBezTo>
                <a:lnTo>
                  <a:pt x="7037" y="3715"/>
                </a:lnTo>
                <a:cubicBezTo>
                  <a:pt x="7025" y="3763"/>
                  <a:pt x="7025" y="3786"/>
                  <a:pt x="7013" y="3834"/>
                </a:cubicBezTo>
                <a:cubicBezTo>
                  <a:pt x="7013" y="3953"/>
                  <a:pt x="7061" y="4072"/>
                  <a:pt x="7132" y="4155"/>
                </a:cubicBezTo>
                <a:cubicBezTo>
                  <a:pt x="7215" y="4251"/>
                  <a:pt x="7323" y="4298"/>
                  <a:pt x="7454" y="4298"/>
                </a:cubicBezTo>
                <a:cubicBezTo>
                  <a:pt x="7501" y="4298"/>
                  <a:pt x="7561" y="4274"/>
                  <a:pt x="7608" y="4263"/>
                </a:cubicBezTo>
                <a:lnTo>
                  <a:pt x="7608" y="5989"/>
                </a:lnTo>
                <a:cubicBezTo>
                  <a:pt x="7608" y="6084"/>
                  <a:pt x="7668" y="6144"/>
                  <a:pt x="7751" y="6144"/>
                </a:cubicBezTo>
                <a:cubicBezTo>
                  <a:pt x="7847" y="6144"/>
                  <a:pt x="7906" y="6084"/>
                  <a:pt x="7906" y="5989"/>
                </a:cubicBezTo>
                <a:lnTo>
                  <a:pt x="7906" y="4072"/>
                </a:lnTo>
                <a:cubicBezTo>
                  <a:pt x="7906" y="4001"/>
                  <a:pt x="7858" y="3917"/>
                  <a:pt x="7787" y="3893"/>
                </a:cubicBezTo>
                <a:cubicBezTo>
                  <a:pt x="7764" y="3882"/>
                  <a:pt x="7739" y="3877"/>
                  <a:pt x="7713" y="3877"/>
                </a:cubicBezTo>
                <a:cubicBezTo>
                  <a:pt x="7659" y="3877"/>
                  <a:pt x="7605" y="3901"/>
                  <a:pt x="7573" y="3941"/>
                </a:cubicBezTo>
                <a:cubicBezTo>
                  <a:pt x="7549" y="3965"/>
                  <a:pt x="7513" y="3977"/>
                  <a:pt x="7477" y="3977"/>
                </a:cubicBezTo>
                <a:cubicBezTo>
                  <a:pt x="7430" y="3977"/>
                  <a:pt x="7394" y="3965"/>
                  <a:pt x="7370" y="3941"/>
                </a:cubicBezTo>
                <a:cubicBezTo>
                  <a:pt x="7335" y="3905"/>
                  <a:pt x="7323" y="3858"/>
                  <a:pt x="7323" y="3834"/>
                </a:cubicBezTo>
                <a:cubicBezTo>
                  <a:pt x="7323" y="3763"/>
                  <a:pt x="7394" y="3703"/>
                  <a:pt x="7477" y="3703"/>
                </a:cubicBezTo>
                <a:close/>
                <a:moveTo>
                  <a:pt x="8990" y="8954"/>
                </a:moveTo>
                <a:cubicBezTo>
                  <a:pt x="9073" y="8954"/>
                  <a:pt x="9132" y="9013"/>
                  <a:pt x="9132" y="9085"/>
                </a:cubicBezTo>
                <a:lnTo>
                  <a:pt x="9132" y="9263"/>
                </a:lnTo>
                <a:lnTo>
                  <a:pt x="4263" y="9263"/>
                </a:lnTo>
                <a:cubicBezTo>
                  <a:pt x="4167" y="9263"/>
                  <a:pt x="4108" y="9323"/>
                  <a:pt x="4108" y="9418"/>
                </a:cubicBezTo>
                <a:cubicBezTo>
                  <a:pt x="4108" y="9501"/>
                  <a:pt x="4167" y="9561"/>
                  <a:pt x="4263" y="9561"/>
                </a:cubicBezTo>
                <a:lnTo>
                  <a:pt x="9311" y="9561"/>
                </a:lnTo>
                <a:cubicBezTo>
                  <a:pt x="9382" y="9561"/>
                  <a:pt x="9454" y="9620"/>
                  <a:pt x="9454" y="9716"/>
                </a:cubicBezTo>
                <a:lnTo>
                  <a:pt x="9454" y="9870"/>
                </a:lnTo>
                <a:lnTo>
                  <a:pt x="738" y="9870"/>
                </a:lnTo>
                <a:lnTo>
                  <a:pt x="738" y="9716"/>
                </a:lnTo>
                <a:cubicBezTo>
                  <a:pt x="738" y="9632"/>
                  <a:pt x="798" y="9561"/>
                  <a:pt x="881" y="9561"/>
                </a:cubicBezTo>
                <a:lnTo>
                  <a:pt x="3513" y="9561"/>
                </a:lnTo>
                <a:cubicBezTo>
                  <a:pt x="3608" y="9561"/>
                  <a:pt x="3667" y="9501"/>
                  <a:pt x="3667" y="9418"/>
                </a:cubicBezTo>
                <a:cubicBezTo>
                  <a:pt x="3667" y="9323"/>
                  <a:pt x="3608" y="9263"/>
                  <a:pt x="3513" y="9263"/>
                </a:cubicBezTo>
                <a:lnTo>
                  <a:pt x="1048" y="9263"/>
                </a:lnTo>
                <a:lnTo>
                  <a:pt x="1048" y="9085"/>
                </a:lnTo>
                <a:cubicBezTo>
                  <a:pt x="1048" y="9013"/>
                  <a:pt x="1108" y="8954"/>
                  <a:pt x="1179" y="8954"/>
                </a:cubicBezTo>
                <a:close/>
                <a:moveTo>
                  <a:pt x="5096" y="0"/>
                </a:moveTo>
                <a:cubicBezTo>
                  <a:pt x="5052" y="0"/>
                  <a:pt x="5007" y="12"/>
                  <a:pt x="4965" y="36"/>
                </a:cubicBezTo>
                <a:lnTo>
                  <a:pt x="858" y="2429"/>
                </a:lnTo>
                <a:cubicBezTo>
                  <a:pt x="834" y="2453"/>
                  <a:pt x="822" y="2453"/>
                  <a:pt x="822" y="2465"/>
                </a:cubicBezTo>
                <a:cubicBezTo>
                  <a:pt x="762" y="2524"/>
                  <a:pt x="715" y="2596"/>
                  <a:pt x="715" y="2691"/>
                </a:cubicBezTo>
                <a:lnTo>
                  <a:pt x="715" y="3429"/>
                </a:lnTo>
                <a:cubicBezTo>
                  <a:pt x="715" y="3560"/>
                  <a:pt x="822" y="3679"/>
                  <a:pt x="941" y="3715"/>
                </a:cubicBezTo>
                <a:cubicBezTo>
                  <a:pt x="929" y="3763"/>
                  <a:pt x="917" y="3798"/>
                  <a:pt x="917" y="3846"/>
                </a:cubicBezTo>
                <a:cubicBezTo>
                  <a:pt x="917" y="3965"/>
                  <a:pt x="953" y="4084"/>
                  <a:pt x="1036" y="4179"/>
                </a:cubicBezTo>
                <a:cubicBezTo>
                  <a:pt x="1119" y="4263"/>
                  <a:pt x="1227" y="4310"/>
                  <a:pt x="1358" y="4310"/>
                </a:cubicBezTo>
                <a:cubicBezTo>
                  <a:pt x="1405" y="4310"/>
                  <a:pt x="1465" y="4298"/>
                  <a:pt x="1512" y="4274"/>
                </a:cubicBezTo>
                <a:lnTo>
                  <a:pt x="1512" y="8263"/>
                </a:lnTo>
                <a:cubicBezTo>
                  <a:pt x="1429" y="8311"/>
                  <a:pt x="1370" y="8406"/>
                  <a:pt x="1370" y="8489"/>
                </a:cubicBezTo>
                <a:lnTo>
                  <a:pt x="1370" y="8704"/>
                </a:lnTo>
                <a:lnTo>
                  <a:pt x="1191" y="8704"/>
                </a:lnTo>
                <a:cubicBezTo>
                  <a:pt x="953" y="8704"/>
                  <a:pt x="762" y="8894"/>
                  <a:pt x="762" y="9132"/>
                </a:cubicBezTo>
                <a:lnTo>
                  <a:pt x="762" y="9323"/>
                </a:lnTo>
                <a:cubicBezTo>
                  <a:pt x="584" y="9382"/>
                  <a:pt x="453" y="9549"/>
                  <a:pt x="453" y="9739"/>
                </a:cubicBezTo>
                <a:lnTo>
                  <a:pt x="453" y="9906"/>
                </a:lnTo>
                <a:lnTo>
                  <a:pt x="155" y="9906"/>
                </a:lnTo>
                <a:cubicBezTo>
                  <a:pt x="60" y="9906"/>
                  <a:pt x="0" y="9966"/>
                  <a:pt x="0" y="10049"/>
                </a:cubicBezTo>
                <a:cubicBezTo>
                  <a:pt x="0" y="10144"/>
                  <a:pt x="60" y="10204"/>
                  <a:pt x="155" y="10204"/>
                </a:cubicBezTo>
                <a:lnTo>
                  <a:pt x="10049" y="10204"/>
                </a:lnTo>
                <a:cubicBezTo>
                  <a:pt x="10133" y="10204"/>
                  <a:pt x="10192" y="10144"/>
                  <a:pt x="10192" y="10049"/>
                </a:cubicBezTo>
                <a:cubicBezTo>
                  <a:pt x="10180" y="9954"/>
                  <a:pt x="10109" y="9870"/>
                  <a:pt x="10037" y="9870"/>
                </a:cubicBezTo>
                <a:lnTo>
                  <a:pt x="9740" y="9870"/>
                </a:lnTo>
                <a:lnTo>
                  <a:pt x="9740" y="9716"/>
                </a:lnTo>
                <a:cubicBezTo>
                  <a:pt x="9740" y="9513"/>
                  <a:pt x="9597" y="9335"/>
                  <a:pt x="9430" y="9299"/>
                </a:cubicBezTo>
                <a:lnTo>
                  <a:pt x="9430" y="9097"/>
                </a:lnTo>
                <a:cubicBezTo>
                  <a:pt x="9430" y="8858"/>
                  <a:pt x="9228" y="8668"/>
                  <a:pt x="8990" y="8668"/>
                </a:cubicBezTo>
                <a:lnTo>
                  <a:pt x="8918" y="8668"/>
                </a:lnTo>
                <a:lnTo>
                  <a:pt x="8918" y="8465"/>
                </a:lnTo>
                <a:cubicBezTo>
                  <a:pt x="8918" y="8358"/>
                  <a:pt x="8859" y="8287"/>
                  <a:pt x="8787" y="8239"/>
                </a:cubicBezTo>
                <a:lnTo>
                  <a:pt x="8787" y="4251"/>
                </a:lnTo>
                <a:cubicBezTo>
                  <a:pt x="8823" y="4263"/>
                  <a:pt x="8894" y="4274"/>
                  <a:pt x="8930" y="4274"/>
                </a:cubicBezTo>
                <a:cubicBezTo>
                  <a:pt x="9168" y="4274"/>
                  <a:pt x="9371" y="4084"/>
                  <a:pt x="9371" y="3858"/>
                </a:cubicBezTo>
                <a:cubicBezTo>
                  <a:pt x="9371" y="3786"/>
                  <a:pt x="9347" y="3715"/>
                  <a:pt x="9323" y="3655"/>
                </a:cubicBezTo>
                <a:cubicBezTo>
                  <a:pt x="9394" y="3608"/>
                  <a:pt x="9454" y="3524"/>
                  <a:pt x="9454" y="3417"/>
                </a:cubicBezTo>
                <a:lnTo>
                  <a:pt x="9454" y="2667"/>
                </a:lnTo>
                <a:cubicBezTo>
                  <a:pt x="9454" y="2572"/>
                  <a:pt x="9394" y="2465"/>
                  <a:pt x="9311" y="2417"/>
                </a:cubicBezTo>
                <a:lnTo>
                  <a:pt x="5227" y="36"/>
                </a:lnTo>
                <a:cubicBezTo>
                  <a:pt x="5185" y="12"/>
                  <a:pt x="5141" y="0"/>
                  <a:pt x="5096" y="0"/>
                </a:cubicBezTo>
                <a:close/>
              </a:path>
            </a:pathLst>
          </a:custGeom>
          <a:solidFill>
            <a:srgbClr val="657E93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698;p71">
            <a:extLst>
              <a:ext uri="{FF2B5EF4-FFF2-40B4-BE49-F238E27FC236}">
                <a16:creationId xmlns:a16="http://schemas.microsoft.com/office/drawing/2014/main" id="{22C02CAB-208F-DBE8-6F69-A8ACE7D4F94B}"/>
              </a:ext>
            </a:extLst>
          </p:cNvPr>
          <p:cNvSpPr/>
          <p:nvPr/>
        </p:nvSpPr>
        <p:spPr>
          <a:xfrm>
            <a:off x="9763051" y="3953763"/>
            <a:ext cx="1956290" cy="4676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1" name="Google Shape;697;p71">
            <a:extLst>
              <a:ext uri="{FF2B5EF4-FFF2-40B4-BE49-F238E27FC236}">
                <a16:creationId xmlns:a16="http://schemas.microsoft.com/office/drawing/2014/main" id="{62EEA377-DEC7-50B0-FB4D-1FEE556F341B}"/>
              </a:ext>
            </a:extLst>
          </p:cNvPr>
          <p:cNvSpPr/>
          <p:nvPr/>
        </p:nvSpPr>
        <p:spPr>
          <a:xfrm>
            <a:off x="9869964" y="1227139"/>
            <a:ext cx="1910268" cy="6377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6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Subsequent Advancements</a:t>
            </a:r>
          </a:p>
        </p:txBody>
      </p:sp>
      <p:grpSp>
        <p:nvGrpSpPr>
          <p:cNvPr id="622" name="Google Shape;622;p69"/>
          <p:cNvGrpSpPr/>
          <p:nvPr/>
        </p:nvGrpSpPr>
        <p:grpSpPr>
          <a:xfrm>
            <a:off x="10220585" y="2175779"/>
            <a:ext cx="474928" cy="354175"/>
            <a:chOff x="5216456" y="3725484"/>
            <a:chExt cx="356196" cy="265631"/>
          </a:xfrm>
        </p:grpSpPr>
        <p:sp>
          <p:nvSpPr>
            <p:cNvPr id="623" name="Google Shape;623;p69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9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69"/>
          <p:cNvGrpSpPr/>
          <p:nvPr/>
        </p:nvGrpSpPr>
        <p:grpSpPr>
          <a:xfrm>
            <a:off x="10220585" y="4973579"/>
            <a:ext cx="474928" cy="354175"/>
            <a:chOff x="5216456" y="3725484"/>
            <a:chExt cx="356196" cy="265631"/>
          </a:xfrm>
        </p:grpSpPr>
        <p:sp>
          <p:nvSpPr>
            <p:cNvPr id="626" name="Google Shape;626;p69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9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697;p71">
            <a:extLst>
              <a:ext uri="{FF2B5EF4-FFF2-40B4-BE49-F238E27FC236}">
                <a16:creationId xmlns:a16="http://schemas.microsoft.com/office/drawing/2014/main" id="{0240A7B8-3F2D-5AE5-4A92-AB5A936E20ED}"/>
              </a:ext>
            </a:extLst>
          </p:cNvPr>
          <p:cNvSpPr/>
          <p:nvPr/>
        </p:nvSpPr>
        <p:spPr>
          <a:xfrm>
            <a:off x="688480" y="3750511"/>
            <a:ext cx="1995575" cy="763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Google Shape;715;p71">
            <a:extLst>
              <a:ext uri="{FF2B5EF4-FFF2-40B4-BE49-F238E27FC236}">
                <a16:creationId xmlns:a16="http://schemas.microsoft.com/office/drawing/2014/main" id="{4B34F68C-972E-F24B-2BA2-6360BB859440}"/>
              </a:ext>
            </a:extLst>
          </p:cNvPr>
          <p:cNvCxnSpPr>
            <a:cxnSpLocks/>
            <a:stCxn id="27" idx="1"/>
            <a:endCxn id="23" idx="1"/>
          </p:cNvCxnSpPr>
          <p:nvPr/>
        </p:nvCxnSpPr>
        <p:spPr>
          <a:xfrm rot="10800000" flipH="1">
            <a:off x="9488112" y="4183426"/>
            <a:ext cx="274938" cy="1077704"/>
          </a:xfrm>
          <a:prstGeom prst="bentConnector3">
            <a:avLst>
              <a:gd name="adj1" fmla="val -83146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0" name="Google Shape;716;p71">
            <a:extLst>
              <a:ext uri="{FF2B5EF4-FFF2-40B4-BE49-F238E27FC236}">
                <a16:creationId xmlns:a16="http://schemas.microsoft.com/office/drawing/2014/main" id="{8DDD76EE-9BDB-FBCC-4468-D1FD61A4FA57}"/>
              </a:ext>
            </a:extLst>
          </p:cNvPr>
          <p:cNvCxnSpPr>
            <a:cxnSpLocks/>
            <a:stCxn id="28" idx="1"/>
            <a:endCxn id="41" idx="1"/>
          </p:cNvCxnSpPr>
          <p:nvPr/>
        </p:nvCxnSpPr>
        <p:spPr>
          <a:xfrm rot="10800000" flipH="1">
            <a:off x="9589996" y="1546013"/>
            <a:ext cx="279967" cy="1220863"/>
          </a:xfrm>
          <a:prstGeom prst="bentConnector3">
            <a:avLst>
              <a:gd name="adj1" fmla="val -81652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7" name="Google Shape;698;p71">
            <a:extLst>
              <a:ext uri="{FF2B5EF4-FFF2-40B4-BE49-F238E27FC236}">
                <a16:creationId xmlns:a16="http://schemas.microsoft.com/office/drawing/2014/main" id="{3627897C-787D-3065-BC81-E8F598330D73}"/>
              </a:ext>
            </a:extLst>
          </p:cNvPr>
          <p:cNvSpPr/>
          <p:nvPr/>
        </p:nvSpPr>
        <p:spPr>
          <a:xfrm>
            <a:off x="770049" y="1441295"/>
            <a:ext cx="1956290" cy="4676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8" name="Google Shape;713;p71">
            <a:extLst>
              <a:ext uri="{FF2B5EF4-FFF2-40B4-BE49-F238E27FC236}">
                <a16:creationId xmlns:a16="http://schemas.microsoft.com/office/drawing/2014/main" id="{2F787F75-3836-3425-0888-F6B5D55AF833}"/>
              </a:ext>
            </a:extLst>
          </p:cNvPr>
          <p:cNvCxnSpPr>
            <a:cxnSpLocks/>
            <a:stCxn id="25" idx="3"/>
            <a:endCxn id="21" idx="3"/>
          </p:cNvCxnSpPr>
          <p:nvPr/>
        </p:nvCxnSpPr>
        <p:spPr>
          <a:xfrm flipH="1" flipV="1">
            <a:off x="2720850" y="1642115"/>
            <a:ext cx="36464" cy="1124761"/>
          </a:xfrm>
          <a:prstGeom prst="bentConnector3">
            <a:avLst>
              <a:gd name="adj1" fmla="val -626920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9" name="Google Shape;714;p71">
            <a:extLst>
              <a:ext uri="{FF2B5EF4-FFF2-40B4-BE49-F238E27FC236}">
                <a16:creationId xmlns:a16="http://schemas.microsoft.com/office/drawing/2014/main" id="{239579A7-D6D4-FE93-5E5D-C0799B984ED3}"/>
              </a:ext>
            </a:extLst>
          </p:cNvPr>
          <p:cNvCxnSpPr>
            <a:cxnSpLocks/>
            <a:stCxn id="26" idx="3"/>
            <a:endCxn id="5" idx="3"/>
          </p:cNvCxnSpPr>
          <p:nvPr/>
        </p:nvCxnSpPr>
        <p:spPr>
          <a:xfrm flipH="1" flipV="1">
            <a:off x="2684055" y="4132311"/>
            <a:ext cx="302721" cy="1319930"/>
          </a:xfrm>
          <a:prstGeom prst="bentConnector3">
            <a:avLst>
              <a:gd name="adj1" fmla="val -75515"/>
            </a:avLst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1" name="Google Shape;702;p71">
            <a:extLst>
              <a:ext uri="{FF2B5EF4-FFF2-40B4-BE49-F238E27FC236}">
                <a16:creationId xmlns:a16="http://schemas.microsoft.com/office/drawing/2014/main" id="{EBCDF08C-1E38-FC89-BDD3-1F38DAD2C638}"/>
              </a:ext>
            </a:extLst>
          </p:cNvPr>
          <p:cNvSpPr txBox="1"/>
          <p:nvPr/>
        </p:nvSpPr>
        <p:spPr>
          <a:xfrm>
            <a:off x="538220" y="1375315"/>
            <a:ext cx="218263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Source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" name="Google Shape;702;p71">
            <a:extLst>
              <a:ext uri="{FF2B5EF4-FFF2-40B4-BE49-F238E27FC236}">
                <a16:creationId xmlns:a16="http://schemas.microsoft.com/office/drawing/2014/main" id="{ABB67355-5283-5B5F-3AF0-386497E42025}"/>
              </a:ext>
            </a:extLst>
          </p:cNvPr>
          <p:cNvSpPr txBox="1"/>
          <p:nvPr/>
        </p:nvSpPr>
        <p:spPr>
          <a:xfrm>
            <a:off x="688480" y="4240500"/>
            <a:ext cx="2032370" cy="3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Update with real time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" name="Google Shape;702;p71">
            <a:extLst>
              <a:ext uri="{FF2B5EF4-FFF2-40B4-BE49-F238E27FC236}">
                <a16:creationId xmlns:a16="http://schemas.microsoft.com/office/drawing/2014/main" id="{EADE553E-E23B-0B5A-D5AD-900CCE6E8567}"/>
              </a:ext>
            </a:extLst>
          </p:cNvPr>
          <p:cNvSpPr txBox="1"/>
          <p:nvPr/>
        </p:nvSpPr>
        <p:spPr>
          <a:xfrm>
            <a:off x="9763050" y="3916626"/>
            <a:ext cx="2185545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CSPM tools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" name="Google Shape;702;p71">
            <a:extLst>
              <a:ext uri="{FF2B5EF4-FFF2-40B4-BE49-F238E27FC236}">
                <a16:creationId xmlns:a16="http://schemas.microsoft.com/office/drawing/2014/main" id="{84F906A3-C6D9-6082-822A-4E5758DDF8E5}"/>
              </a:ext>
            </a:extLst>
          </p:cNvPr>
          <p:cNvSpPr txBox="1"/>
          <p:nvPr/>
        </p:nvSpPr>
        <p:spPr>
          <a:xfrm>
            <a:off x="9875453" y="1493919"/>
            <a:ext cx="1843888" cy="467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0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Improve learning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" name="Google Shape;701;p71">
            <a:extLst>
              <a:ext uri="{FF2B5EF4-FFF2-40B4-BE49-F238E27FC236}">
                <a16:creationId xmlns:a16="http://schemas.microsoft.com/office/drawing/2014/main" id="{9D65BD67-1219-AD4F-4496-76E6A1E83A7E}"/>
              </a:ext>
            </a:extLst>
          </p:cNvPr>
          <p:cNvSpPr txBox="1"/>
          <p:nvPr/>
        </p:nvSpPr>
        <p:spPr>
          <a:xfrm>
            <a:off x="571976" y="1994495"/>
            <a:ext cx="2185338" cy="154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Enhanced data source and incorporate various data better accuracy.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" name="Google Shape;701;p71">
            <a:extLst>
              <a:ext uri="{FF2B5EF4-FFF2-40B4-BE49-F238E27FC236}">
                <a16:creationId xmlns:a16="http://schemas.microsoft.com/office/drawing/2014/main" id="{78015292-DB6E-DF5F-3096-C84103F63F1B}"/>
              </a:ext>
            </a:extLst>
          </p:cNvPr>
          <p:cNvSpPr txBox="1"/>
          <p:nvPr/>
        </p:nvSpPr>
        <p:spPr>
          <a:xfrm>
            <a:off x="571976" y="4514111"/>
            <a:ext cx="2414800" cy="187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 with real time data and kepp update updated vulnerability score.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Google Shape;701;p71">
            <a:extLst>
              <a:ext uri="{FF2B5EF4-FFF2-40B4-BE49-F238E27FC236}">
                <a16:creationId xmlns:a16="http://schemas.microsoft.com/office/drawing/2014/main" id="{6E060CDB-2E42-A3F3-C34F-FAAD2930D4F2}"/>
              </a:ext>
            </a:extLst>
          </p:cNvPr>
          <p:cNvSpPr txBox="1"/>
          <p:nvPr/>
        </p:nvSpPr>
        <p:spPr>
          <a:xfrm>
            <a:off x="9488112" y="4434643"/>
            <a:ext cx="2414800" cy="165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automate and real time assesment keep integrate existing CSPM tools.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Google Shape;701;p71">
            <a:extLst>
              <a:ext uri="{FF2B5EF4-FFF2-40B4-BE49-F238E27FC236}">
                <a16:creationId xmlns:a16="http://schemas.microsoft.com/office/drawing/2014/main" id="{270A0755-3099-69F5-8602-73FE8C45D00C}"/>
              </a:ext>
            </a:extLst>
          </p:cNvPr>
          <p:cNvSpPr txBox="1"/>
          <p:nvPr/>
        </p:nvSpPr>
        <p:spPr>
          <a:xfrm>
            <a:off x="9589997" y="1795484"/>
            <a:ext cx="2414800" cy="194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 further trained transfer learning  techniques to increase adaptibility.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88" name="Picture 587">
            <a:extLst>
              <a:ext uri="{FF2B5EF4-FFF2-40B4-BE49-F238E27FC236}">
                <a16:creationId xmlns:a16="http://schemas.microsoft.com/office/drawing/2014/main" id="{0DF2634C-7B2F-DE89-C14D-2D8A8879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63" y="1697831"/>
            <a:ext cx="5077126" cy="35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1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Simple Style Thesis Defense XL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752</Words>
  <Application>Microsoft Office PowerPoint</Application>
  <PresentationFormat>Widescreen</PresentationFormat>
  <Paragraphs>83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Anaheim</vt:lpstr>
      <vt:lpstr>Arial</vt:lpstr>
      <vt:lpstr>Bebas Neue</vt:lpstr>
      <vt:lpstr>Calibri</vt:lpstr>
      <vt:lpstr>Euphemia</vt:lpstr>
      <vt:lpstr>Gill Sans MT</vt:lpstr>
      <vt:lpstr>Livvic</vt:lpstr>
      <vt:lpstr>Montserrat</vt:lpstr>
      <vt:lpstr>Montserrat ExtraBold</vt:lpstr>
      <vt:lpstr>Montserrat Medium</vt:lpstr>
      <vt:lpstr>Old Standard TT</vt:lpstr>
      <vt:lpstr>Plantagenet Cherokee</vt:lpstr>
      <vt:lpstr>Roboto</vt:lpstr>
      <vt:lpstr>Roboto Condensed Light</vt:lpstr>
      <vt:lpstr>Source Sans Pro</vt:lpstr>
      <vt:lpstr>Wingdings</vt:lpstr>
      <vt:lpstr>Academic Literature 16x9</vt:lpstr>
      <vt:lpstr>Simple Style Thesis Defense XL by Slidesgo</vt:lpstr>
      <vt:lpstr>NL2Vul: Natural Language to Standard Vulnerability Score for Cloud Security Posture Management</vt:lpstr>
      <vt:lpstr>STUDY OBJECTIVES</vt:lpstr>
      <vt:lpstr>Research Motivation</vt:lpstr>
      <vt:lpstr>NL2Vul Architecture</vt:lpstr>
      <vt:lpstr>NL2Vul Architecture</vt:lpstr>
      <vt:lpstr>Methodology</vt:lpstr>
      <vt:lpstr>Performance and Evaluation</vt:lpstr>
      <vt:lpstr>Performance and Evaluation</vt:lpstr>
      <vt:lpstr>Subsequent Advancements</vt:lpstr>
      <vt:lpstr>Thank you for your concern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Istiak Islam</dc:creator>
  <cp:lastModifiedBy>Istiak Islam</cp:lastModifiedBy>
  <cp:revision>3</cp:revision>
  <dcterms:created xsi:type="dcterms:W3CDTF">2024-06-22T04:35:14Z</dcterms:created>
  <dcterms:modified xsi:type="dcterms:W3CDTF">2024-06-29T16:35:25Z</dcterms:modified>
</cp:coreProperties>
</file>